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1" r:id="rId4"/>
    <p:sldId id="272" r:id="rId5"/>
    <p:sldId id="273" r:id="rId6"/>
    <p:sldId id="274" r:id="rId7"/>
    <p:sldId id="277" r:id="rId8"/>
    <p:sldId id="279" r:id="rId9"/>
    <p:sldId id="278" r:id="rId10"/>
    <p:sldId id="259" r:id="rId11"/>
    <p:sldId id="264" r:id="rId12"/>
    <p:sldId id="267" r:id="rId13"/>
    <p:sldId id="269" r:id="rId14"/>
    <p:sldId id="276" r:id="rId15"/>
    <p:sldId id="280" r:id="rId16"/>
    <p:sldId id="275" r:id="rId17"/>
    <p:sldId id="263" r:id="rId18"/>
  </p:sldIdLst>
  <p:sldSz cx="12192000" cy="6858000"/>
  <p:notesSz cx="6858000" cy="9144000"/>
  <p:defaultTextStyle>
    <a:defPPr>
      <a:defRPr lang="en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963"/>
    <a:srgbClr val="1C313A"/>
    <a:srgbClr val="548235"/>
    <a:srgbClr val="FDFDFD"/>
    <a:srgbClr val="FFFFCC"/>
    <a:srgbClr val="34515E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 snapToObjects="1">
      <p:cViewPr varScale="1">
        <p:scale>
          <a:sx n="81" d="100"/>
          <a:sy n="81" d="100"/>
        </p:scale>
        <p:origin x="9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532ED-697F-2343-8876-7DF7E7DE71DB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271A2-0FC3-A948-B8C2-256CD3B52F13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23233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zalagaat</a:t>
            </a:r>
            <a:r>
              <a:rPr lang="en-US" dirty="0"/>
              <a:t> za </a:t>
            </a:r>
            <a:r>
              <a:rPr lang="en-US" dirty="0" err="1"/>
              <a:t>sozdavanje</a:t>
            </a:r>
            <a:r>
              <a:rPr lang="en-US" dirty="0"/>
              <a:t> </a:t>
            </a:r>
            <a:r>
              <a:rPr lang="en-US" dirty="0" err="1"/>
              <a:t>pametni</a:t>
            </a:r>
            <a:r>
              <a:rPr lang="en-US" dirty="0"/>
              <a:t> </a:t>
            </a:r>
            <a:r>
              <a:rPr lang="en-US" dirty="0" err="1"/>
              <a:t>resenija</a:t>
            </a:r>
            <a:r>
              <a:rPr lang="en-US" dirty="0"/>
              <a:t> za </a:t>
            </a:r>
            <a:r>
              <a:rPr lang="en-US" dirty="0" err="1"/>
              <a:t>predvremeno</a:t>
            </a:r>
            <a:r>
              <a:rPr lang="en-US" dirty="0"/>
              <a:t> I </a:t>
            </a:r>
            <a:r>
              <a:rPr lang="en-US" dirty="0" err="1"/>
              <a:t>precizno</a:t>
            </a:r>
            <a:r>
              <a:rPr lang="en-US" dirty="0"/>
              <a:t> </a:t>
            </a:r>
            <a:r>
              <a:rPr lang="en-US" dirty="0" err="1"/>
              <a:t>dijagnosticiranje</a:t>
            </a:r>
            <a:r>
              <a:rPr lang="en-US" dirty="0"/>
              <a:t> </a:t>
            </a:r>
            <a:r>
              <a:rPr lang="en-US" dirty="0" err="1"/>
              <a:t>vrz</a:t>
            </a:r>
            <a:r>
              <a:rPr lang="en-US" dirty="0"/>
              <a:t> </a:t>
            </a:r>
            <a:r>
              <a:rPr lang="en-US" dirty="0" err="1"/>
              <a:t>osnova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elektronski</a:t>
            </a:r>
            <a:r>
              <a:rPr lang="en-US" dirty="0"/>
              <a:t> </a:t>
            </a:r>
            <a:r>
              <a:rPr lang="en-US" dirty="0" err="1"/>
              <a:t>zdr</a:t>
            </a:r>
            <a:r>
              <a:rPr lang="en-US" dirty="0"/>
              <a:t> pod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271A2-0FC3-A948-B8C2-256CD3B52F13}" type="slidenum">
              <a:rPr lang="en-MK" smtClean="0"/>
              <a:t>4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84507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7eb62866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7eb62866c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57eb62866c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 err="1"/>
              <a:t>Ииииии</a:t>
            </a:r>
            <a:endParaRPr lang="mk-MK" dirty="0"/>
          </a:p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271A2-0FC3-A948-B8C2-256CD3B52F13}" type="slidenum">
              <a:rPr lang="en-MK" smtClean="0"/>
              <a:t>14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89150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459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3C87-079B-4448-81BA-1D0C7D75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152184"/>
            <a:ext cx="10515600" cy="1814978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M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7411B-BAFC-F448-B6F8-0A0607DEF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7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en-M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FF3F8-0749-0149-81EA-C2FF67BD4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B8F6F-7CF0-E749-8EE7-E336B5CAB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AFC9-53F8-7B4A-8556-A9FC0B82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62DC1E0-BF26-1044-BA29-12D7EDF6A3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0699" y="68574"/>
            <a:ext cx="2330605" cy="2330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A0BEB0-7475-4ABC-A42C-60334B870400}"/>
              </a:ext>
            </a:extLst>
          </p:cNvPr>
          <p:cNvGrpSpPr/>
          <p:nvPr userDrawn="1"/>
        </p:nvGrpSpPr>
        <p:grpSpPr>
          <a:xfrm>
            <a:off x="3737074" y="5685415"/>
            <a:ext cx="4717851" cy="809133"/>
            <a:chOff x="2842446" y="5378549"/>
            <a:chExt cx="6507113" cy="11150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FDC4A8-F77A-450E-9961-072E6071FB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64583"/>
            <a:stretch/>
          </p:blipFill>
          <p:spPr>
            <a:xfrm>
              <a:off x="2842446" y="5378550"/>
              <a:ext cx="2304589" cy="11150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B3552E1-FBBC-4914-B5BF-D1B0F95F3C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35416"/>
            <a:stretch/>
          </p:blipFill>
          <p:spPr>
            <a:xfrm>
              <a:off x="5147035" y="5378549"/>
              <a:ext cx="4202524" cy="1115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6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4F35-18AD-4D4B-80B0-056AC820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AEB37-D6DC-D048-A36A-3D2F442A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65709-2105-6549-BB4C-0747C5E2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EA28F-8DF0-214B-BF19-6DD11EF6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65BE7-A616-384C-AD99-B90DB434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76249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D6F7F-1A78-A34F-B1B4-17F8D66D9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DF719-702F-5C41-BBA1-AF20A6609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35585-50C9-9345-AC10-30EFC688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D1190-CE45-E74D-8D54-20D852865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7CDBE-B8F0-184E-AE8C-2AC56F84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95698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2FCA-CADD-004C-A85E-640B9107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48" y="1424181"/>
            <a:ext cx="11660459" cy="4724072"/>
          </a:xfrm>
        </p:spPr>
        <p:txBody>
          <a:bodyPr/>
          <a:lstStyle>
            <a:lvl1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9ACD0-68C4-E740-8A31-3B9BE873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5A9F-6024-1346-9077-AD27C348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2DE0A-F857-3048-994A-A8F7DCB3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2E58DF-3817-8949-846E-061EFCDE58DD}"/>
              </a:ext>
            </a:extLst>
          </p:cNvPr>
          <p:cNvSpPr/>
          <p:nvPr userDrawn="1"/>
        </p:nvSpPr>
        <p:spPr>
          <a:xfrm>
            <a:off x="-1" y="-1"/>
            <a:ext cx="12192001" cy="1325563"/>
          </a:xfrm>
          <a:prstGeom prst="rect">
            <a:avLst/>
          </a:prstGeom>
          <a:solidFill>
            <a:srgbClr val="44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AAA54-9146-DC4A-98DE-EF65CC49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9" y="18259"/>
            <a:ext cx="10257263" cy="1307307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MK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ADE03F-79B8-C445-AA90-FB09C488C3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5672" y="201207"/>
            <a:ext cx="916259" cy="9162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4C6FB-6E12-4CA7-9E51-FB4E2B3E6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4081" r="64175"/>
          <a:stretch/>
        </p:blipFill>
        <p:spPr>
          <a:xfrm>
            <a:off x="9775596" y="308723"/>
            <a:ext cx="913603" cy="7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01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EB6D-F53D-9643-8ECF-0D8BD80A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6D70D-EF7F-5648-A1F4-B9D2B9115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5C2-9ECB-A04B-8E63-A5860EC42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03FD5-D005-4D4C-B99B-CC74EC7B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6C966-432D-374B-8CAC-719F5C1B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57859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B26AA-9B45-C64C-BAF5-93AAB9792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337" y="1424181"/>
            <a:ext cx="5760000" cy="4724072"/>
          </a:xfrm>
        </p:spPr>
        <p:txBody>
          <a:bodyPr/>
          <a:lstStyle>
            <a:lvl1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FBE4F-5C3A-3A40-B333-9567A7E12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805" y="1424181"/>
            <a:ext cx="5760000" cy="4724072"/>
          </a:xfrm>
        </p:spPr>
        <p:txBody>
          <a:bodyPr/>
          <a:lstStyle>
            <a:lvl1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0C89D-4429-D84E-94AC-7E87C770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6D565-972E-D34C-8561-7EDC429EE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D66EA-7E9C-5348-94A0-54CF87D8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BD241-1117-24DD-D8E8-1E15B6E7590B}"/>
              </a:ext>
            </a:extLst>
          </p:cNvPr>
          <p:cNvSpPr/>
          <p:nvPr userDrawn="1"/>
        </p:nvSpPr>
        <p:spPr>
          <a:xfrm>
            <a:off x="-1" y="-1"/>
            <a:ext cx="12192001" cy="1325563"/>
          </a:xfrm>
          <a:prstGeom prst="rect">
            <a:avLst/>
          </a:prstGeom>
          <a:solidFill>
            <a:srgbClr val="44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 sz="18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0B04DA-9CC4-D4D2-A78D-5B973E66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9" y="18259"/>
            <a:ext cx="10257263" cy="1307307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MK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9AEFE6-6CC6-634D-D105-EDE310B7DB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5672" y="201207"/>
            <a:ext cx="916259" cy="9162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30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F7CE-7FA8-9B4F-A03E-28D5386B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C8526-F0A8-3841-B89F-722A28F7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C26B8-79F8-0D4C-89A2-40777D9C0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CF7C2-C4A6-0941-9575-CC033AC51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E3F88-29C2-CA4E-B097-013CF2483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F258E4-E73F-DD4A-8DF5-A2F0D5079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A8720E-5148-7444-860E-E659F719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6DE71-A99B-1F41-990D-C964E8A2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92945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035B-7C12-2341-AFE7-A2F947E3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A38F32-1E2D-DD4A-A159-FC039124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C6642-BFAE-7B47-AFCF-84FE8DAB9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0B0EA-30A6-1F42-86E9-C005DB63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242017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D0575-946E-C241-BB0A-43FD1FB8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2A32B-B35E-C847-B612-7216D22C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2825-74AF-5A45-A6B2-28B6B922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64399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9B3A-759F-C049-B9DB-7E4D8D20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585D-458D-AC48-AAF4-DDDD52578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6612F-6780-EE48-8E68-66D257A6D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54B42-0151-C64A-ACA6-FC7D8801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4F737-9509-994B-BFC6-BA6F1D1A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BD73F-6102-A742-8433-787CFA91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406009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7675-F1D1-0843-A384-FB383B8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769FDD-2B16-FB4D-A8EE-98DD980D9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M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C1F11-6789-3142-8F07-AD8B3C1EB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308C-CC61-6F48-B9F6-9688064A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81DA7-A25F-0040-B626-AFC73FD6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49F6D-8C67-D949-9401-AE0B500F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41752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13FF7-0714-F642-AA54-5638C71FF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C78C4-020C-634A-ACDC-2D3297C3D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47A27-D6A5-B645-90DC-DAC88E728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7B586-0303-BD4D-837B-0020E0C02AD2}" type="datetimeFigureOut">
              <a:rPr lang="en-MK" smtClean="0"/>
              <a:t>10/14/2022</a:t>
            </a:fld>
            <a:endParaRPr lang="en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78B4F-8F01-394F-86AD-D4116DA84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D2186-6013-2149-9020-AF768665E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5AD99-D1B3-5844-B1DA-F9FDD4AEF66E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35722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K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A962-F498-1E41-B152-CBBEC026A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269582"/>
            <a:ext cx="10515600" cy="1814979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Предвидување ризик од кардиоваскуларни заболувања</a:t>
            </a:r>
            <a:r>
              <a:rPr lang="en-US" dirty="0"/>
              <a:t> </a:t>
            </a:r>
            <a:r>
              <a:rPr lang="mk-MK" dirty="0"/>
              <a:t>со помош на машинско учење</a:t>
            </a:r>
            <a:endParaRPr lang="en-M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3077D-4A73-A148-B23E-8C0D3C096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723" y="5158374"/>
            <a:ext cx="4636155" cy="529220"/>
          </a:xfrm>
        </p:spPr>
        <p:txBody>
          <a:bodyPr>
            <a:normAutofit/>
          </a:bodyPr>
          <a:lstStyle/>
          <a:p>
            <a:r>
              <a:rPr lang="mk-MK" dirty="0"/>
              <a:t>проф. Бранислав </a:t>
            </a:r>
            <a:r>
              <a:rPr lang="mk-MK" dirty="0" err="1"/>
              <a:t>Геразов</a:t>
            </a:r>
            <a:endParaRPr lang="en-MK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6FBAC6E-F530-4F58-A4C4-48078E8026EA}"/>
              </a:ext>
            </a:extLst>
          </p:cNvPr>
          <p:cNvSpPr txBox="1">
            <a:spLocks/>
          </p:cNvSpPr>
          <p:nvPr/>
        </p:nvSpPr>
        <p:spPr>
          <a:xfrm>
            <a:off x="6824722" y="5158374"/>
            <a:ext cx="4636155" cy="529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 dirty="0"/>
              <a:t>Андреа Ивановска 16/2017</a:t>
            </a:r>
            <a:endParaRPr lang="en-MK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0C8A57-F4E3-43FA-8463-90515AB929D9}"/>
              </a:ext>
            </a:extLst>
          </p:cNvPr>
          <p:cNvSpPr txBox="1">
            <a:spLocks/>
          </p:cNvSpPr>
          <p:nvPr/>
        </p:nvSpPr>
        <p:spPr>
          <a:xfrm>
            <a:off x="728722" y="4647837"/>
            <a:ext cx="4636155" cy="52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 sz="2000" dirty="0"/>
              <a:t>Ментор:</a:t>
            </a:r>
            <a:endParaRPr lang="en-MK" sz="20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59103E4-83A8-49B0-9C4B-E8EC0709011F}"/>
              </a:ext>
            </a:extLst>
          </p:cNvPr>
          <p:cNvSpPr txBox="1">
            <a:spLocks/>
          </p:cNvSpPr>
          <p:nvPr/>
        </p:nvSpPr>
        <p:spPr>
          <a:xfrm>
            <a:off x="6824721" y="4647837"/>
            <a:ext cx="4636155" cy="52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 sz="2000" dirty="0"/>
              <a:t>Студент:</a:t>
            </a:r>
            <a:endParaRPr lang="en-MK" sz="2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2A48692-418B-4915-9462-440972692F56}"/>
              </a:ext>
            </a:extLst>
          </p:cNvPr>
          <p:cNvSpPr txBox="1">
            <a:spLocks/>
          </p:cNvSpPr>
          <p:nvPr/>
        </p:nvSpPr>
        <p:spPr>
          <a:xfrm>
            <a:off x="0" y="4178831"/>
            <a:ext cx="12192000" cy="52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 sz="1600" dirty="0"/>
              <a:t>Д И П Л О М С К А   Р А Б О Т А</a:t>
            </a:r>
            <a:endParaRPr lang="en-MK" sz="1600" dirty="0"/>
          </a:p>
        </p:txBody>
      </p:sp>
    </p:spTree>
    <p:extLst>
      <p:ext uri="{BB962C8B-B14F-4D97-AF65-F5344CB8AC3E}">
        <p14:creationId xmlns:p14="http://schemas.microsoft.com/office/powerpoint/2010/main" val="15314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F8BCD6-CCB0-BC4C-A67A-BDBF9757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/>
              <a:t>Анализа и </a:t>
            </a:r>
            <a:r>
              <a:rPr lang="mk-MK" dirty="0" err="1"/>
              <a:t>претпроцесирање</a:t>
            </a:r>
            <a:r>
              <a:rPr lang="mk-MK" dirty="0"/>
              <a:t> на податоците</a:t>
            </a:r>
            <a:endParaRPr lang="en-MK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40449E8-C863-4094-9286-56322F94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579" y="2105025"/>
            <a:ext cx="5541151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2DA073B-928A-4EFE-82CC-D777E6E5D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53" y="2105025"/>
            <a:ext cx="5541151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9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41665-A9DD-1047-89CA-14C87D81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Поставување и споредување на различни модели</a:t>
            </a:r>
            <a:endParaRPr lang="en-M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7E38BB-1AC0-45F2-915A-A33DA7964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479733"/>
              </p:ext>
            </p:extLst>
          </p:nvPr>
        </p:nvGraphicFramePr>
        <p:xfrm>
          <a:off x="2086707" y="4286741"/>
          <a:ext cx="8018584" cy="2377440"/>
        </p:xfrm>
        <a:graphic>
          <a:graphicData uri="http://schemas.openxmlformats.org/drawingml/2006/table">
            <a:tbl>
              <a:tblPr firstRow="1" firstCol="1" bandRow="1"/>
              <a:tblGrid>
                <a:gridCol w="422348">
                  <a:extLst>
                    <a:ext uri="{9D8B030D-6E8A-4147-A177-3AD203B41FA5}">
                      <a16:colId xmlns:a16="http://schemas.microsoft.com/office/drawing/2014/main" val="2816702232"/>
                    </a:ext>
                  </a:extLst>
                </a:gridCol>
                <a:gridCol w="4093060">
                  <a:extLst>
                    <a:ext uri="{9D8B030D-6E8A-4147-A177-3AD203B41FA5}">
                      <a16:colId xmlns:a16="http://schemas.microsoft.com/office/drawing/2014/main" val="1909892539"/>
                    </a:ext>
                  </a:extLst>
                </a:gridCol>
                <a:gridCol w="3503176">
                  <a:extLst>
                    <a:ext uri="{9D8B030D-6E8A-4147-A177-3AD203B41FA5}">
                      <a16:colId xmlns:a16="http://schemas.microsoft.com/office/drawing/2014/main" val="1560422978"/>
                    </a:ext>
                  </a:extLst>
                </a:gridCol>
              </a:tblGrid>
              <a:tr h="38958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2600" b="1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mk-MK" sz="260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mk-MK" sz="2400" b="1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Класификатор</a:t>
                      </a:r>
                      <a:endParaRPr lang="mk-MK" sz="24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mk-MK" sz="2400" b="1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Точност</a:t>
                      </a:r>
                      <a:r>
                        <a:rPr lang="en-US" sz="2400" b="1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[%]</a:t>
                      </a:r>
                      <a:endParaRPr lang="mk-MK" sz="24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19304"/>
                  </a:ext>
                </a:extLst>
              </a:tr>
              <a:tr h="38958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mk-MK" sz="2600" b="1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mk-MK" sz="26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14400" indent="-914400" algn="ctr">
                        <a:spcAft>
                          <a:spcPts val="600"/>
                        </a:spcAft>
                      </a:pPr>
                      <a:r>
                        <a:rPr lang="en-US" sz="2600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  <a:endParaRPr lang="mk-MK" sz="26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60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83.606557</a:t>
                      </a:r>
                      <a:endParaRPr lang="mk-MK" sz="260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59363"/>
                  </a:ext>
                </a:extLst>
              </a:tr>
              <a:tr h="38958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mk-MK" sz="2600" b="1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mk-MK" sz="26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600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mk-MK" sz="26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6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86.885246</a:t>
                      </a:r>
                      <a:endParaRPr lang="mk-MK" sz="26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297937"/>
                  </a:ext>
                </a:extLst>
              </a:tr>
              <a:tr h="38958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mk-MK" sz="2600" b="1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mk-MK" sz="26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600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K-Nearest </a:t>
                      </a:r>
                      <a:r>
                        <a:rPr lang="en-US" sz="2600" dirty="0" err="1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Neighbour</a:t>
                      </a:r>
                      <a:endParaRPr lang="mk-MK" sz="26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6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86.885246</a:t>
                      </a:r>
                      <a:endParaRPr lang="mk-MK" sz="26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803688"/>
                  </a:ext>
                </a:extLst>
              </a:tr>
              <a:tr h="38958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mk-MK" sz="2600" b="1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mk-MK" sz="26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600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Support Vector Machine</a:t>
                      </a:r>
                      <a:endParaRPr lang="mk-MK" sz="26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600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83.606557</a:t>
                      </a:r>
                      <a:endParaRPr lang="mk-MK" sz="26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327372"/>
                  </a:ext>
                </a:extLst>
              </a:tr>
              <a:tr h="38958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mk-MK" sz="2600" b="1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mk-MK" sz="26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60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lang="mk-MK" sz="260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6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85.245902</a:t>
                      </a:r>
                      <a:endParaRPr lang="mk-MK" sz="26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642" marR="65642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811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29649A6-8912-4273-9178-7BEC3B3C6810}"/>
              </a:ext>
            </a:extLst>
          </p:cNvPr>
          <p:cNvSpPr txBox="1"/>
          <p:nvPr/>
        </p:nvSpPr>
        <p:spPr>
          <a:xfrm flipH="1">
            <a:off x="271347" y="1531216"/>
            <a:ext cx="116493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Следен чекор е нормализацијата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Разделување на целта од карактеристиките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Разделување на </a:t>
            </a:r>
            <a:r>
              <a:rPr lang="mk-MK" sz="2800" dirty="0">
                <a:solidFill>
                  <a:srgbClr val="44596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множеството на податоци за тренирање и тестирање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градење на моделот за предвидување се користени следните методи на класификација:</a:t>
            </a:r>
            <a:endParaRPr lang="en-US" sz="2800" dirty="0">
              <a:solidFill>
                <a:srgbClr val="4459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0E3238-E506-154E-9633-9283ACC57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48" y="1607253"/>
            <a:ext cx="11660459" cy="1433395"/>
          </a:xfrm>
        </p:spPr>
        <p:txBody>
          <a:bodyPr>
            <a:normAutofit lnSpcReduction="10000"/>
          </a:bodyPr>
          <a:lstStyle/>
          <a:p>
            <a:r>
              <a:rPr lang="mk-MK" dirty="0"/>
              <a:t>Нагодување на </a:t>
            </a:r>
            <a:r>
              <a:rPr lang="en-US" dirty="0"/>
              <a:t>KNN</a:t>
            </a:r>
            <a:r>
              <a:rPr lang="mk-MK" dirty="0"/>
              <a:t>;</a:t>
            </a:r>
          </a:p>
          <a:p>
            <a:r>
              <a:rPr lang="mk-MK" dirty="0"/>
              <a:t>Нагодување на </a:t>
            </a:r>
            <a:r>
              <a:rPr lang="en-US" dirty="0"/>
              <a:t>Random Forest;</a:t>
            </a:r>
          </a:p>
          <a:p>
            <a:r>
              <a:rPr lang="mk-MK" dirty="0"/>
              <a:t>Рачно нагодување на </a:t>
            </a:r>
            <a:r>
              <a:rPr lang="en-US" dirty="0" err="1"/>
              <a:t>XGBoost</a:t>
            </a:r>
            <a:r>
              <a:rPr lang="en-US" dirty="0"/>
              <a:t>;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9C3B92-2A41-074B-81F3-DEFE41A8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Нагодување на моделите</a:t>
            </a:r>
            <a:endParaRPr lang="en-M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F1437A-56C9-48C1-80FC-AEB8884330AE}"/>
              </a:ext>
            </a:extLst>
          </p:cNvPr>
          <p:cNvGrpSpPr/>
          <p:nvPr/>
        </p:nvGrpSpPr>
        <p:grpSpPr>
          <a:xfrm>
            <a:off x="1996473" y="5508052"/>
            <a:ext cx="8294135" cy="999022"/>
            <a:chOff x="4380413" y="4581392"/>
            <a:chExt cx="7638967" cy="13697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372F8F5-1AB5-614E-B4AF-823B4E5C7D27}"/>
                </a:ext>
              </a:extLst>
            </p:cNvPr>
            <p:cNvSpPr/>
            <p:nvPr/>
          </p:nvSpPr>
          <p:spPr>
            <a:xfrm>
              <a:off x="4380413" y="4581392"/>
              <a:ext cx="7551394" cy="1369788"/>
            </a:xfrm>
            <a:prstGeom prst="roundRect">
              <a:avLst>
                <a:gd name="adj" fmla="val 26191"/>
              </a:avLst>
            </a:prstGeom>
            <a:solidFill>
              <a:srgbClr val="345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K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6E16A8-AFC9-1443-A68D-F853D0710BB8}"/>
                </a:ext>
              </a:extLst>
            </p:cNvPr>
            <p:cNvSpPr txBox="1"/>
            <p:nvPr/>
          </p:nvSpPr>
          <p:spPr>
            <a:xfrm>
              <a:off x="5318154" y="4660833"/>
              <a:ext cx="6701226" cy="11394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mk-MK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Како што се гледа, К-најблискиот сосед </a:t>
              </a:r>
            </a:p>
            <a:p>
              <a:pPr algn="just"/>
              <a:r>
                <a:rPr lang="mk-MK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GB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K-Nearest Neighbour) </a:t>
              </a:r>
              <a:r>
                <a:rPr lang="mk-MK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ни дава точност од 90%.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8935A42-7BA3-C94F-AC07-74BBAE8EBED1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21971" y="4698639"/>
              <a:ext cx="762595" cy="1135295"/>
            </a:xfrm>
            <a:prstGeom prst="rect">
              <a:avLst/>
            </a:prstGeom>
          </p:spPr>
        </p:pic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8DF2A1-A579-4EA9-8A67-66725C7C6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804319"/>
              </p:ext>
            </p:extLst>
          </p:nvPr>
        </p:nvGraphicFramePr>
        <p:xfrm>
          <a:off x="3014641" y="3165954"/>
          <a:ext cx="6162717" cy="1935204"/>
        </p:xfrm>
        <a:graphic>
          <a:graphicData uri="http://schemas.openxmlformats.org/drawingml/2006/table">
            <a:tbl>
              <a:tblPr firstRow="1" firstCol="1" bandRow="1"/>
              <a:tblGrid>
                <a:gridCol w="381755">
                  <a:extLst>
                    <a:ext uri="{9D8B030D-6E8A-4147-A177-3AD203B41FA5}">
                      <a16:colId xmlns:a16="http://schemas.microsoft.com/office/drawing/2014/main" val="1642167224"/>
                    </a:ext>
                  </a:extLst>
                </a:gridCol>
                <a:gridCol w="3323075">
                  <a:extLst>
                    <a:ext uri="{9D8B030D-6E8A-4147-A177-3AD203B41FA5}">
                      <a16:colId xmlns:a16="http://schemas.microsoft.com/office/drawing/2014/main" val="3723738810"/>
                    </a:ext>
                  </a:extLst>
                </a:gridCol>
                <a:gridCol w="2457887">
                  <a:extLst>
                    <a:ext uri="{9D8B030D-6E8A-4147-A177-3AD203B41FA5}">
                      <a16:colId xmlns:a16="http://schemas.microsoft.com/office/drawing/2014/main" val="2283946039"/>
                    </a:ext>
                  </a:extLst>
                </a:gridCol>
              </a:tblGrid>
              <a:tr h="483801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280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mk-MK" sz="280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800" b="1" dirty="0" err="1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Класификатор</a:t>
                      </a:r>
                      <a:endParaRPr lang="mk-MK" sz="28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800" b="1" dirty="0" err="1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Точност</a:t>
                      </a:r>
                      <a:r>
                        <a:rPr lang="en-US" sz="2800" b="1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[%]</a:t>
                      </a:r>
                      <a:endParaRPr lang="mk-MK" sz="28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500130"/>
                  </a:ext>
                </a:extLst>
              </a:tr>
              <a:tr h="483801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2800" b="1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mk-MK" sz="280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800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mk-MK" sz="28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800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88.524590</a:t>
                      </a:r>
                      <a:endParaRPr lang="mk-MK" sz="28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968583"/>
                  </a:ext>
                </a:extLst>
              </a:tr>
              <a:tr h="483801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2800" b="1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mk-MK" sz="280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800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K-Nearest Neighbor</a:t>
                      </a:r>
                      <a:endParaRPr lang="mk-MK" sz="28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800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90.163934</a:t>
                      </a:r>
                      <a:endParaRPr lang="mk-MK" sz="2800" dirty="0">
                        <a:solidFill>
                          <a:srgbClr val="548235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13692"/>
                  </a:ext>
                </a:extLst>
              </a:tr>
              <a:tr h="483801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2800" b="1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mk-MK" sz="280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800" dirty="0" err="1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lang="mk-MK" sz="28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800" dirty="0">
                          <a:solidFill>
                            <a:srgbClr val="445963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88.524590</a:t>
                      </a:r>
                      <a:endParaRPr lang="mk-MK" sz="2800" dirty="0">
                        <a:solidFill>
                          <a:srgbClr val="445963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984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9557C-BACA-3544-B80C-8A398135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Веб апликација користејќи ја библиотеката </a:t>
            </a:r>
            <a:r>
              <a:rPr lang="en-US" dirty="0" err="1"/>
              <a:t>Streamlit</a:t>
            </a:r>
            <a:endParaRPr lang="en-MK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F5388534-0FBF-A748-9FF9-9EADDE52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535" y="4360100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75431-5456-47F5-89F9-C98E16BDD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189" y="1113773"/>
            <a:ext cx="10246212" cy="6120000"/>
          </a:xfrm>
          <a:prstGeom prst="rect">
            <a:avLst/>
          </a:prstGeom>
        </p:spPr>
      </p:pic>
      <p:sp>
        <p:nvSpPr>
          <p:cNvPr id="7" name="AutoShape 2" descr="Brand • Streamlit">
            <a:extLst>
              <a:ext uri="{FF2B5EF4-FFF2-40B4-BE49-F238E27FC236}">
                <a16:creationId xmlns:a16="http://schemas.microsoft.com/office/drawing/2014/main" id="{108F7EA5-739B-4596-A371-D3B8D0097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k-M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E32187-748B-4AD4-8B28-08BA60EF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846" y="2455716"/>
            <a:ext cx="30117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6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4604B0-A09A-6ECD-C68E-5E264519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Предвидување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3981546-C714-3FB1-6F6F-846DE955A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48" y="1741758"/>
            <a:ext cx="11660459" cy="397910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mk-MK" dirty="0"/>
              <a:t>О</a:t>
            </a:r>
            <a:r>
              <a:rPr lang="en-MK" dirty="0"/>
              <a:t>ткако корисникот ќе ги внесе сите информации за секоја карактеристика посебно, има за задача да притисне на копчето „Предвиди“ кое е поврзано со  истренираниот модел за предвидување</a:t>
            </a:r>
            <a:r>
              <a:rPr lang="mk-MK" dirty="0"/>
              <a:t>:</a:t>
            </a:r>
          </a:p>
          <a:p>
            <a:pPr algn="just"/>
            <a:r>
              <a:rPr lang="en-MK" dirty="0"/>
              <a:t>Доколку е предвиден висок ризик за здобивање на пациентот со кардиоваскуларно заболување, се јавува црвено предупредувачко поле</a:t>
            </a:r>
          </a:p>
          <a:p>
            <a:pPr algn="just"/>
            <a:endParaRPr lang="en-MK" dirty="0"/>
          </a:p>
          <a:p>
            <a:pPr marL="0" indent="0" algn="just">
              <a:buNone/>
            </a:pPr>
            <a:endParaRPr lang="en-MK" dirty="0"/>
          </a:p>
          <a:p>
            <a:pPr algn="just"/>
            <a:r>
              <a:rPr lang="en-MK" dirty="0"/>
              <a:t>Доколку е предвиден низок ризик за здобивање со кардиоваскуларно заболување, се јавува зелено поле кое индицира дека нема потреба од паника</a:t>
            </a:r>
            <a:endParaRPr lang="mk-MK" dirty="0"/>
          </a:p>
          <a:p>
            <a:pPr marL="0" indent="0" algn="just">
              <a:buNone/>
            </a:pPr>
            <a:endParaRPr lang="mk-M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F0326-7DB3-4F6B-BC80-DBB6F308F0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7395" y="3663192"/>
            <a:ext cx="7777206" cy="625764"/>
          </a:xfrm>
          <a:prstGeom prst="rect">
            <a:avLst/>
          </a:prstGeom>
          <a:ln>
            <a:solidFill>
              <a:srgbClr val="445963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1B04E-72D7-44CB-878F-C8573933C1E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07395" y="5497215"/>
            <a:ext cx="7776000" cy="626400"/>
          </a:xfrm>
          <a:prstGeom prst="rect">
            <a:avLst/>
          </a:prstGeom>
          <a:ln>
            <a:solidFill>
              <a:srgbClr val="445963"/>
            </a:solidFill>
          </a:ln>
        </p:spPr>
      </p:pic>
    </p:spTree>
    <p:extLst>
      <p:ext uri="{BB962C8B-B14F-4D97-AF65-F5344CB8AC3E}">
        <p14:creationId xmlns:p14="http://schemas.microsoft.com/office/powerpoint/2010/main" val="297601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Презентација на софтвер за Предвидување на ризик од кардиоваскуларни заболувања - HD 1080p">
            <a:hlinkClick r:id="" action="ppaction://media"/>
            <a:extLst>
              <a:ext uri="{FF2B5EF4-FFF2-40B4-BE49-F238E27FC236}">
                <a16:creationId xmlns:a16="http://schemas.microsoft.com/office/drawing/2014/main" id="{2137A5B3-703F-4D05-8B6B-DC1B4B33C7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80" y="-11821"/>
            <a:ext cx="12181320" cy="6851561"/>
          </a:xfrm>
        </p:spPr>
      </p:pic>
    </p:spTree>
    <p:extLst>
      <p:ext uri="{BB962C8B-B14F-4D97-AF65-F5344CB8AC3E}">
        <p14:creationId xmlns:p14="http://schemas.microsoft.com/office/powerpoint/2010/main" val="9876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40ACC-50C9-154E-5C40-81D03F1A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Заклучок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913C9-26C4-68D9-DF44-1565FF4E22E3}"/>
              </a:ext>
            </a:extLst>
          </p:cNvPr>
          <p:cNvSpPr txBox="1"/>
          <p:nvPr/>
        </p:nvSpPr>
        <p:spPr>
          <a:xfrm>
            <a:off x="248911" y="2177432"/>
            <a:ext cx="116941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mk-MK" sz="2400" dirty="0">
                <a:solidFill>
                  <a:srgbClr val="44596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Целта на оваа дипломска работа е: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mk-MK" sz="2400" b="1" dirty="0">
                <a:solidFill>
                  <a:srgbClr val="44596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да се  предвиди претстојното сценарио за кардиоваскуларни болести порано од вистинското време</a:t>
            </a:r>
            <a:r>
              <a:rPr lang="en-US" sz="2400" b="1" dirty="0">
                <a:solidFill>
                  <a:srgbClr val="44596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mk-MK" sz="2400" b="1" dirty="0">
              <a:solidFill>
                <a:srgbClr val="445963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mk-MK" sz="2400" b="1" dirty="0">
                <a:solidFill>
                  <a:srgbClr val="44596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да се спречи пациентот да оди во критична состојба</a:t>
            </a:r>
            <a:r>
              <a:rPr lang="en-US" sz="2400" b="1" dirty="0">
                <a:solidFill>
                  <a:srgbClr val="44596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mk-MK" sz="2400" b="1" dirty="0">
              <a:solidFill>
                <a:srgbClr val="445963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 им ја олесни работата на здравствените работници и институции</a:t>
            </a:r>
            <a:r>
              <a:rPr lang="en-US" sz="2400" b="1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b="1" dirty="0">
              <a:solidFill>
                <a:srgbClr val="4459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2400" dirty="0">
              <a:solidFill>
                <a:srgbClr val="4459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400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Важно е да се напомене:</a:t>
            </a:r>
            <a:endParaRPr lang="mk-MK" sz="2400" dirty="0">
              <a:solidFill>
                <a:srgbClr val="4459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96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оваа база на податоци е доста стара и мала за </a:t>
            </a:r>
            <a:r>
              <a:rPr lang="ru-RU" sz="2400" dirty="0" err="1">
                <a:solidFill>
                  <a:srgbClr val="44596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денешните</a:t>
            </a:r>
            <a:r>
              <a:rPr lang="ru-RU" sz="2400" dirty="0">
                <a:solidFill>
                  <a:srgbClr val="44596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400" dirty="0" err="1">
                <a:solidFill>
                  <a:srgbClr val="44596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стандарди</a:t>
            </a:r>
            <a:r>
              <a:rPr lang="en-US" sz="2400" dirty="0">
                <a:solidFill>
                  <a:srgbClr val="44596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en-US" sz="2400" dirty="0">
              <a:solidFill>
                <a:srgbClr val="4459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машинското учење има сé поголема и поголема улога во </a:t>
            </a:r>
            <a:r>
              <a:rPr lang="ru-RU" sz="2400" dirty="0" err="1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здравството</a:t>
            </a:r>
            <a:r>
              <a:rPr lang="en-US" sz="2400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solidFill>
                <a:srgbClr val="4459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459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30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7D94-F99B-5449-85F5-E0E84248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659885"/>
            <a:ext cx="10515600" cy="3450116"/>
          </a:xfrm>
        </p:spPr>
        <p:txBody>
          <a:bodyPr>
            <a:normAutofit/>
          </a:bodyPr>
          <a:lstStyle/>
          <a:p>
            <a:r>
              <a:rPr lang="mk-MK" sz="5400" b="1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 БЛАГОДАРАМ НА ВНИМАНИЕТО</a:t>
            </a:r>
            <a:br>
              <a:rPr lang="mk-MK" sz="5400" b="1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mk-MK" b="1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mk-MK" sz="4400" b="1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ПРАШАЊА</a:t>
            </a:r>
            <a:endParaRPr lang="en-MK" sz="4400" b="1" dirty="0">
              <a:solidFill>
                <a:srgbClr val="1C31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F245C-F43E-1845-B444-3D7436C07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2426" y="4869463"/>
            <a:ext cx="10515600" cy="1500187"/>
          </a:xfrm>
        </p:spPr>
        <p:txBody>
          <a:bodyPr>
            <a:normAutofit/>
          </a:bodyPr>
          <a:lstStyle/>
          <a:p>
            <a:endParaRPr lang="mk-MK" sz="2000" dirty="0">
              <a:solidFill>
                <a:srgbClr val="4459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mk-MK" sz="2000" dirty="0">
                <a:solidFill>
                  <a:srgbClr val="4459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Октомври 2022 година</a:t>
            </a:r>
          </a:p>
        </p:txBody>
      </p:sp>
      <p:pic>
        <p:nvPicPr>
          <p:cNvPr id="6150" name="Picture 6" descr="Robot Reading - Machine Learning Png PNG Image | Transparent PNG Free  Download on SeekPNG">
            <a:extLst>
              <a:ext uri="{FF2B5EF4-FFF2-40B4-BE49-F238E27FC236}">
                <a16:creationId xmlns:a16="http://schemas.microsoft.com/office/drawing/2014/main" id="{F80098B9-04D1-AF48-AE7C-247D3007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1648" y="4020853"/>
            <a:ext cx="5280971" cy="30581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AA4E7F-07CF-539C-EB1F-E4595BB3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917" y="2976521"/>
            <a:ext cx="772257" cy="7722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A748F26-B3FD-4B43-9CEB-C5BA8BB4E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2724" y="4869463"/>
            <a:ext cx="180000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795B6-AB6E-4376-9B7E-621FF1794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068" y="486946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1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642A77-84E7-9B43-BA6F-828C1F0F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48" y="1741757"/>
            <a:ext cx="11660459" cy="4773883"/>
          </a:xfrm>
        </p:spPr>
        <p:txBody>
          <a:bodyPr>
            <a:normAutofit/>
          </a:bodyPr>
          <a:lstStyle/>
          <a:p>
            <a:pPr algn="just"/>
            <a:r>
              <a:rPr lang="mk-MK" dirty="0"/>
              <a:t>Оваа дипломска работа со помош на </a:t>
            </a:r>
            <a:r>
              <a:rPr lang="mk-MK" b="1" dirty="0"/>
              <a:t>машинско учење </a:t>
            </a:r>
            <a:r>
              <a:rPr lang="mk-MK" dirty="0"/>
              <a:t>помага во </a:t>
            </a:r>
            <a:r>
              <a:rPr lang="mk-MK" b="1" dirty="0"/>
              <a:t>откривањето на степенот на изложеност на ризик за развивање на </a:t>
            </a:r>
            <a:r>
              <a:rPr lang="mk-MK" b="1" dirty="0" err="1"/>
              <a:t>кардиоваскуларна</a:t>
            </a:r>
            <a:r>
              <a:rPr lang="mk-MK" b="1" dirty="0"/>
              <a:t> болест</a:t>
            </a:r>
            <a:r>
              <a:rPr lang="mk-MK" dirty="0"/>
              <a:t>.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mk-MK" dirty="0"/>
              <a:t>Податочното множество кое се користи е „</a:t>
            </a:r>
            <a:r>
              <a:rPr lang="en-US" b="1" dirty="0"/>
              <a:t>Cleveland</a:t>
            </a:r>
            <a:r>
              <a:rPr lang="mk-MK" dirty="0"/>
              <a:t>“</a:t>
            </a:r>
            <a:r>
              <a:rPr lang="en-US" dirty="0"/>
              <a:t> </a:t>
            </a:r>
            <a:r>
              <a:rPr lang="mk-MK" dirty="0"/>
              <a:t>од </a:t>
            </a:r>
            <a:r>
              <a:rPr lang="en-GB" dirty="0"/>
              <a:t>Heart Disease </a:t>
            </a:r>
            <a:r>
              <a:rPr lang="mk-MK" dirty="0"/>
              <a:t>базите на податоци на </a:t>
            </a:r>
            <a:r>
              <a:rPr lang="en-US" dirty="0"/>
              <a:t>UCI</a:t>
            </a:r>
            <a:r>
              <a:rPr lang="mk-MK" dirty="0"/>
              <a:t> - Центарот за машинско учење и интелигентни системи.</a:t>
            </a:r>
            <a:endParaRPr lang="en-US" dirty="0"/>
          </a:p>
          <a:p>
            <a:pPr marL="0" indent="0" algn="just">
              <a:buNone/>
            </a:pPr>
            <a:endParaRPr lang="mk-MK" dirty="0"/>
          </a:p>
          <a:p>
            <a:pPr algn="just"/>
            <a:r>
              <a:rPr lang="mk-MK" dirty="0"/>
              <a:t>Множеството се состои од вкупно </a:t>
            </a:r>
            <a:r>
              <a:rPr lang="mk-MK" b="1" dirty="0"/>
              <a:t>13 карактеристики</a:t>
            </a:r>
            <a:r>
              <a:rPr lang="mk-MK" dirty="0"/>
              <a:t> за одлучување</a:t>
            </a:r>
            <a:r>
              <a:rPr lang="en-US" dirty="0"/>
              <a:t>, </a:t>
            </a:r>
            <a:r>
              <a:rPr lang="mk-MK" dirty="0"/>
              <a:t>додека </a:t>
            </a:r>
            <a:r>
              <a:rPr lang="mk-MK" b="1" dirty="0"/>
              <a:t>целната</a:t>
            </a:r>
            <a:r>
              <a:rPr lang="mk-MK" dirty="0"/>
              <a:t> </a:t>
            </a:r>
            <a:r>
              <a:rPr lang="mk-MK" b="1" dirty="0"/>
              <a:t>вредност</a:t>
            </a:r>
            <a:r>
              <a:rPr lang="mk-MK" dirty="0"/>
              <a:t> е претставена со „</a:t>
            </a:r>
            <a:r>
              <a:rPr lang="en-US" dirty="0"/>
              <a:t>target</a:t>
            </a:r>
            <a:r>
              <a:rPr lang="mk-MK" dirty="0"/>
              <a:t>“.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A78BB6-CF46-C94A-9183-C7AB0EC3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Вовед</a:t>
            </a:r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235905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DE17E8-C031-A443-F10D-CC2B3EC04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337" y="1692539"/>
            <a:ext cx="11660459" cy="4724072"/>
          </a:xfrm>
        </p:spPr>
        <p:txBody>
          <a:bodyPr>
            <a:normAutofit lnSpcReduction="10000"/>
          </a:bodyPr>
          <a:lstStyle/>
          <a:p>
            <a:pPr marL="50797" indent="0" algn="just">
              <a:buNone/>
            </a:pPr>
            <a:r>
              <a:rPr lang="mk-MK" dirty="0"/>
              <a:t>Хроничните заболувања кај кардиоваскуларните заболувања</a:t>
            </a:r>
            <a:r>
              <a:rPr lang="en-US" dirty="0"/>
              <a:t> </a:t>
            </a:r>
            <a:r>
              <a:rPr lang="mk-MK" dirty="0"/>
              <a:t>вклучуваат:</a:t>
            </a:r>
            <a:endParaRPr lang="en-US" dirty="0"/>
          </a:p>
          <a:p>
            <a:pPr algn="just"/>
            <a:r>
              <a:rPr lang="mk-MK" dirty="0"/>
              <a:t>срцеви заболувања (срцеви удари);</a:t>
            </a:r>
            <a:endParaRPr lang="en-US" dirty="0"/>
          </a:p>
          <a:p>
            <a:pPr algn="just"/>
            <a:r>
              <a:rPr lang="mk-MK" dirty="0" err="1"/>
              <a:t>цереброваскуларни</a:t>
            </a:r>
            <a:r>
              <a:rPr lang="mk-MK" dirty="0"/>
              <a:t> заболувања (мозочни</a:t>
            </a:r>
            <a:r>
              <a:rPr lang="en-US" dirty="0"/>
              <a:t> </a:t>
            </a:r>
            <a:r>
              <a:rPr lang="mk-MK" dirty="0"/>
              <a:t>удари);</a:t>
            </a:r>
            <a:endParaRPr lang="en-US" dirty="0"/>
          </a:p>
          <a:p>
            <a:pPr algn="just"/>
            <a:r>
              <a:rPr lang="mk-MK" dirty="0" err="1"/>
              <a:t>конгнестивна</a:t>
            </a:r>
            <a:r>
              <a:rPr lang="mk-MK" dirty="0"/>
              <a:t> срцева слабост;</a:t>
            </a:r>
            <a:endParaRPr lang="en-US" dirty="0"/>
          </a:p>
          <a:p>
            <a:pPr algn="just"/>
            <a:r>
              <a:rPr lang="mk-MK" dirty="0"/>
              <a:t>други </a:t>
            </a:r>
            <a:r>
              <a:rPr lang="mk-MK" dirty="0" err="1"/>
              <a:t>патологии</a:t>
            </a:r>
            <a:endParaRPr lang="mk-MK" dirty="0"/>
          </a:p>
          <a:p>
            <a:pPr marL="50797" indent="0" algn="just">
              <a:buNone/>
            </a:pPr>
            <a:endParaRPr lang="ru-RU" dirty="0"/>
          </a:p>
          <a:p>
            <a:pPr marL="50797" indent="0" algn="just">
              <a:buNone/>
            </a:pPr>
            <a:r>
              <a:rPr lang="ru-RU" dirty="0"/>
              <a:t>Над </a:t>
            </a:r>
            <a:r>
              <a:rPr lang="ru-RU" b="1" dirty="0"/>
              <a:t>17.9 милиони луѓе </a:t>
            </a:r>
            <a:r>
              <a:rPr lang="ru-RU" dirty="0"/>
              <a:t>во светот умираат годишно од </a:t>
            </a:r>
            <a:r>
              <a:rPr lang="ru-RU" b="1" dirty="0"/>
              <a:t>КВЗ</a:t>
            </a:r>
            <a:r>
              <a:rPr lang="ru-RU" dirty="0"/>
              <a:t>, што претставува над </a:t>
            </a:r>
            <a:r>
              <a:rPr lang="ru-RU" b="1" dirty="0"/>
              <a:t>32% од вкупната смртност во светот</a:t>
            </a:r>
            <a:r>
              <a:rPr lang="ru-RU" dirty="0"/>
              <a:t>, од кои </a:t>
            </a:r>
            <a:r>
              <a:rPr lang="ru-RU" b="1" dirty="0"/>
              <a:t>60% го губат животот заради коронарна артериска болест</a:t>
            </a:r>
            <a:r>
              <a:rPr lang="ru-RU" dirty="0"/>
              <a:t>, а </a:t>
            </a:r>
            <a:r>
              <a:rPr lang="ru-RU" b="1" dirty="0"/>
              <a:t>40% заради мозочен удар</a:t>
            </a:r>
            <a:r>
              <a:rPr lang="ru-RU" dirty="0"/>
              <a:t>. </a:t>
            </a:r>
            <a:endParaRPr lang="mk-M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B7C25-FEC9-B764-1E4C-21204EB7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 Кардиоваскуларни заболувања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6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84EF7B-D66A-5DC4-295A-26798F3B9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339" y="2235573"/>
            <a:ext cx="5837663" cy="3588027"/>
          </a:xfrm>
        </p:spPr>
        <p:txBody>
          <a:bodyPr>
            <a:normAutofit lnSpcReduction="10000"/>
          </a:bodyPr>
          <a:lstStyle/>
          <a:p>
            <a:pPr marL="50797" indent="0" algn="just">
              <a:buNone/>
            </a:pPr>
            <a:r>
              <a:rPr lang="ru-RU" dirty="0">
                <a:solidFill>
                  <a:srgbClr val="34515E"/>
                </a:solidFill>
              </a:rPr>
              <a:t>Бидејќи кардиоваскуларните заболувања можат да бидат опасни по живот,  истражувачите се фокусираат на дизајнирање на </a:t>
            </a:r>
            <a:r>
              <a:rPr lang="ru-RU" b="1" dirty="0">
                <a:solidFill>
                  <a:srgbClr val="34515E"/>
                </a:solidFill>
              </a:rPr>
              <a:t>паметни системи </a:t>
            </a:r>
            <a:r>
              <a:rPr lang="ru-RU" dirty="0">
                <a:solidFill>
                  <a:srgbClr val="34515E"/>
                </a:solidFill>
              </a:rPr>
              <a:t>за нивно прецизно дијагностицирање врз основа на </a:t>
            </a:r>
            <a:r>
              <a:rPr lang="ru-RU" b="1" dirty="0">
                <a:solidFill>
                  <a:srgbClr val="34515E"/>
                </a:solidFill>
              </a:rPr>
              <a:t>електронски здравствени податоци</a:t>
            </a:r>
            <a:r>
              <a:rPr lang="ru-RU" dirty="0">
                <a:solidFill>
                  <a:srgbClr val="34515E"/>
                </a:solidFill>
              </a:rPr>
              <a:t>, со помош на алгоритми за </a:t>
            </a:r>
            <a:r>
              <a:rPr lang="ru-RU" b="1" dirty="0">
                <a:solidFill>
                  <a:srgbClr val="34515E"/>
                </a:solidFill>
              </a:rPr>
              <a:t>машинско учење</a:t>
            </a:r>
            <a:r>
              <a:rPr lang="ru-RU" dirty="0">
                <a:solidFill>
                  <a:srgbClr val="34515E"/>
                </a:solidFill>
              </a:rPr>
              <a:t>.</a:t>
            </a:r>
            <a:endParaRPr lang="en-US" dirty="0">
              <a:solidFill>
                <a:srgbClr val="34515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7B244-8FAF-2204-BD27-4C1D72D20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Машинско учење во здравството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AE4CCB-ADD9-40A6-996D-5B319893FB57}"/>
              </a:ext>
            </a:extLst>
          </p:cNvPr>
          <p:cNvGrpSpPr>
            <a:grpSpLocks/>
          </p:cNvGrpSpPr>
          <p:nvPr/>
        </p:nvGrpSpPr>
        <p:grpSpPr bwMode="auto">
          <a:xfrm>
            <a:off x="5491825" y="1432383"/>
            <a:ext cx="6568315" cy="5216429"/>
            <a:chOff x="0" y="0"/>
            <a:chExt cx="61060" cy="395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58630F-C883-47D2-976C-1CF4CD291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479"/>
              <a:ext cx="30254" cy="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100" b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                                                           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4E35B0-3671-4F9A-9BC4-F7F976B4E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6820"/>
              <a:ext cx="454" cy="1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100" b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Shape 10578">
              <a:extLst>
                <a:ext uri="{FF2B5EF4-FFF2-40B4-BE49-F238E27FC236}">
                  <a16:creationId xmlns:a16="http://schemas.microsoft.com/office/drawing/2014/main" id="{736214AE-F57B-49C2-B14F-C81BC54E4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9" y="0"/>
              <a:ext cx="8890" cy="2592"/>
            </a:xfrm>
            <a:custGeom>
              <a:avLst/>
              <a:gdLst>
                <a:gd name="T0" fmla="*/ 0 w 889038"/>
                <a:gd name="T1" fmla="*/ 0 h 259296"/>
                <a:gd name="T2" fmla="*/ 889038 w 889038"/>
                <a:gd name="T3" fmla="*/ 0 h 259296"/>
                <a:gd name="T4" fmla="*/ 889038 w 889038"/>
                <a:gd name="T5" fmla="*/ 259296 h 259296"/>
                <a:gd name="T6" fmla="*/ 0 w 889038"/>
                <a:gd name="T7" fmla="*/ 259296 h 259296"/>
                <a:gd name="T8" fmla="*/ 0 w 889038"/>
                <a:gd name="T9" fmla="*/ 0 h 259296"/>
                <a:gd name="T10" fmla="*/ 0 w 889038"/>
                <a:gd name="T11" fmla="*/ 0 h 259296"/>
                <a:gd name="T12" fmla="*/ 889038 w 889038"/>
                <a:gd name="T13" fmla="*/ 259296 h 259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89038" h="259296">
                  <a:moveTo>
                    <a:pt x="0" y="0"/>
                  </a:moveTo>
                  <a:lnTo>
                    <a:pt x="889038" y="0"/>
                  </a:lnTo>
                  <a:lnTo>
                    <a:pt x="889038" y="259296"/>
                  </a:lnTo>
                  <a:lnTo>
                    <a:pt x="0" y="259296"/>
                  </a:lnTo>
                  <a:lnTo>
                    <a:pt x="0" y="0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9" name="Shape 531">
              <a:extLst>
                <a:ext uri="{FF2B5EF4-FFF2-40B4-BE49-F238E27FC236}">
                  <a16:creationId xmlns:a16="http://schemas.microsoft.com/office/drawing/2014/main" id="{C73B8858-982C-4565-8907-0710AF25C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9" y="0"/>
              <a:ext cx="8890" cy="2592"/>
            </a:xfrm>
            <a:custGeom>
              <a:avLst/>
              <a:gdLst>
                <a:gd name="T0" fmla="*/ 0 w 889038"/>
                <a:gd name="T1" fmla="*/ 259296 h 259296"/>
                <a:gd name="T2" fmla="*/ 889038 w 889038"/>
                <a:gd name="T3" fmla="*/ 259296 h 259296"/>
                <a:gd name="T4" fmla="*/ 889038 w 889038"/>
                <a:gd name="T5" fmla="*/ 0 h 259296"/>
                <a:gd name="T6" fmla="*/ 0 w 889038"/>
                <a:gd name="T7" fmla="*/ 0 h 259296"/>
                <a:gd name="T8" fmla="*/ 0 w 889038"/>
                <a:gd name="T9" fmla="*/ 259296 h 259296"/>
                <a:gd name="T10" fmla="*/ 0 w 889038"/>
                <a:gd name="T11" fmla="*/ 0 h 259296"/>
                <a:gd name="T12" fmla="*/ 889038 w 889038"/>
                <a:gd name="T13" fmla="*/ 259296 h 259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89038" h="259296">
                  <a:moveTo>
                    <a:pt x="0" y="259296"/>
                  </a:moveTo>
                  <a:lnTo>
                    <a:pt x="889038" y="259296"/>
                  </a:lnTo>
                  <a:lnTo>
                    <a:pt x="889038" y="0"/>
                  </a:lnTo>
                  <a:lnTo>
                    <a:pt x="0" y="0"/>
                  </a:lnTo>
                  <a:lnTo>
                    <a:pt x="0" y="259296"/>
                  </a:lnTo>
                  <a:close/>
                </a:path>
              </a:pathLst>
            </a:custGeom>
            <a:noFill/>
            <a:ln w="12344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B4A977-6ECA-4380-A4FC-7B1911D4E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4" y="15"/>
              <a:ext cx="7822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2000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Старт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41A260-8C22-4623-9B86-5BFE1153D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9" y="182"/>
              <a:ext cx="668" cy="2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75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Shape 535">
              <a:extLst>
                <a:ext uri="{FF2B5EF4-FFF2-40B4-BE49-F238E27FC236}">
                  <a16:creationId xmlns:a16="http://schemas.microsoft.com/office/drawing/2014/main" id="{681B4531-7D64-4C18-8912-588F4D173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6" y="8964"/>
              <a:ext cx="741" cy="2655"/>
            </a:xfrm>
            <a:custGeom>
              <a:avLst/>
              <a:gdLst>
                <a:gd name="T0" fmla="*/ 30870 w 74079"/>
                <a:gd name="T1" fmla="*/ 0 h 265481"/>
                <a:gd name="T2" fmla="*/ 43218 w 74079"/>
                <a:gd name="T3" fmla="*/ 0 h 265481"/>
                <a:gd name="T4" fmla="*/ 43218 w 74079"/>
                <a:gd name="T5" fmla="*/ 191389 h 265481"/>
                <a:gd name="T6" fmla="*/ 74079 w 74079"/>
                <a:gd name="T7" fmla="*/ 191389 h 265481"/>
                <a:gd name="T8" fmla="*/ 37046 w 74079"/>
                <a:gd name="T9" fmla="*/ 265481 h 265481"/>
                <a:gd name="T10" fmla="*/ 0 w 74079"/>
                <a:gd name="T11" fmla="*/ 191389 h 265481"/>
                <a:gd name="T12" fmla="*/ 30870 w 74079"/>
                <a:gd name="T13" fmla="*/ 191389 h 265481"/>
                <a:gd name="T14" fmla="*/ 30870 w 74079"/>
                <a:gd name="T15" fmla="*/ 0 h 265481"/>
                <a:gd name="T16" fmla="*/ 0 w 74079"/>
                <a:gd name="T17" fmla="*/ 0 h 265481"/>
                <a:gd name="T18" fmla="*/ 74079 w 74079"/>
                <a:gd name="T19" fmla="*/ 265481 h 265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74079" h="265481">
                  <a:moveTo>
                    <a:pt x="30870" y="0"/>
                  </a:moveTo>
                  <a:lnTo>
                    <a:pt x="43218" y="0"/>
                  </a:lnTo>
                  <a:lnTo>
                    <a:pt x="43218" y="191389"/>
                  </a:lnTo>
                  <a:lnTo>
                    <a:pt x="74079" y="191389"/>
                  </a:lnTo>
                  <a:lnTo>
                    <a:pt x="37046" y="265481"/>
                  </a:lnTo>
                  <a:lnTo>
                    <a:pt x="0" y="191389"/>
                  </a:lnTo>
                  <a:lnTo>
                    <a:pt x="30870" y="191389"/>
                  </a:lnTo>
                  <a:lnTo>
                    <a:pt x="30870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13" name="Shape 10579">
              <a:extLst>
                <a:ext uri="{FF2B5EF4-FFF2-40B4-BE49-F238E27FC236}">
                  <a16:creationId xmlns:a16="http://schemas.microsoft.com/office/drawing/2014/main" id="{E10EF88C-8662-4F83-BDBB-C683DB834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5" y="5105"/>
              <a:ext cx="16260" cy="3810"/>
            </a:xfrm>
            <a:custGeom>
              <a:avLst/>
              <a:gdLst>
                <a:gd name="T0" fmla="*/ 0 w 1308849"/>
                <a:gd name="T1" fmla="*/ 0 h 380924"/>
                <a:gd name="T2" fmla="*/ 1308849 w 1308849"/>
                <a:gd name="T3" fmla="*/ 0 h 380924"/>
                <a:gd name="T4" fmla="*/ 1308849 w 1308849"/>
                <a:gd name="T5" fmla="*/ 380924 h 380924"/>
                <a:gd name="T6" fmla="*/ 0 w 1308849"/>
                <a:gd name="T7" fmla="*/ 380924 h 380924"/>
                <a:gd name="T8" fmla="*/ 0 w 1308849"/>
                <a:gd name="T9" fmla="*/ 0 h 380924"/>
                <a:gd name="T10" fmla="*/ 0 w 1308849"/>
                <a:gd name="T11" fmla="*/ 0 h 380924"/>
                <a:gd name="T12" fmla="*/ 1308849 w 1308849"/>
                <a:gd name="T13" fmla="*/ 380924 h 380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308849" h="380924">
                  <a:moveTo>
                    <a:pt x="0" y="0"/>
                  </a:moveTo>
                  <a:lnTo>
                    <a:pt x="1308849" y="0"/>
                  </a:lnTo>
                  <a:lnTo>
                    <a:pt x="1308849" y="380924"/>
                  </a:lnTo>
                  <a:lnTo>
                    <a:pt x="0" y="380924"/>
                  </a:lnTo>
                  <a:lnTo>
                    <a:pt x="0" y="0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>
                <a:solidFill>
                  <a:srgbClr val="34515E"/>
                </a:solidFill>
              </a:endParaRPr>
            </a:p>
          </p:txBody>
        </p:sp>
        <p:sp>
          <p:nvSpPr>
            <p:cNvPr id="14" name="Shape 538">
              <a:extLst>
                <a:ext uri="{FF2B5EF4-FFF2-40B4-BE49-F238E27FC236}">
                  <a16:creationId xmlns:a16="http://schemas.microsoft.com/office/drawing/2014/main" id="{14B0D820-1BF4-4E9B-882F-CE2802628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5" y="5105"/>
              <a:ext cx="16260" cy="3810"/>
            </a:xfrm>
            <a:custGeom>
              <a:avLst/>
              <a:gdLst>
                <a:gd name="T0" fmla="*/ 0 w 1308849"/>
                <a:gd name="T1" fmla="*/ 380924 h 380924"/>
                <a:gd name="T2" fmla="*/ 1308849 w 1308849"/>
                <a:gd name="T3" fmla="*/ 380924 h 380924"/>
                <a:gd name="T4" fmla="*/ 1308849 w 1308849"/>
                <a:gd name="T5" fmla="*/ 0 h 380924"/>
                <a:gd name="T6" fmla="*/ 0 w 1308849"/>
                <a:gd name="T7" fmla="*/ 0 h 380924"/>
                <a:gd name="T8" fmla="*/ 0 w 1308849"/>
                <a:gd name="T9" fmla="*/ 380924 h 380924"/>
                <a:gd name="T10" fmla="*/ 0 w 1308849"/>
                <a:gd name="T11" fmla="*/ 0 h 380924"/>
                <a:gd name="T12" fmla="*/ 1308849 w 1308849"/>
                <a:gd name="T13" fmla="*/ 380924 h 380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308849" h="380924">
                  <a:moveTo>
                    <a:pt x="0" y="380924"/>
                  </a:moveTo>
                  <a:lnTo>
                    <a:pt x="1308849" y="380924"/>
                  </a:lnTo>
                  <a:lnTo>
                    <a:pt x="1308849" y="0"/>
                  </a:lnTo>
                  <a:lnTo>
                    <a:pt x="0" y="0"/>
                  </a:lnTo>
                  <a:lnTo>
                    <a:pt x="0" y="380924"/>
                  </a:lnTo>
                  <a:close/>
                </a:path>
              </a:pathLst>
            </a:custGeom>
            <a:noFill/>
            <a:ln w="12344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D0C071-C44B-4D4E-835D-A50D60B17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8" y="5582"/>
              <a:ext cx="19094" cy="3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Собирање на базата на податоци</a:t>
              </a:r>
            </a:p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060F26-E786-45E5-BF3A-8E57134A7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3" y="6557"/>
              <a:ext cx="668" cy="2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75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Shape 543">
              <a:extLst>
                <a:ext uri="{FF2B5EF4-FFF2-40B4-BE49-F238E27FC236}">
                  <a16:creationId xmlns:a16="http://schemas.microsoft.com/office/drawing/2014/main" id="{0A0841E2-4918-4609-B67D-56564553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7" y="19286"/>
              <a:ext cx="741" cy="2550"/>
            </a:xfrm>
            <a:custGeom>
              <a:avLst/>
              <a:gdLst>
                <a:gd name="T0" fmla="*/ 30871 w 74079"/>
                <a:gd name="T1" fmla="*/ 0 h 254978"/>
                <a:gd name="T2" fmla="*/ 30874 w 74079"/>
                <a:gd name="T3" fmla="*/ 0 h 254978"/>
                <a:gd name="T4" fmla="*/ 43218 w 74079"/>
                <a:gd name="T5" fmla="*/ 0 h 254978"/>
                <a:gd name="T6" fmla="*/ 43218 w 74079"/>
                <a:gd name="T7" fmla="*/ 180899 h 254978"/>
                <a:gd name="T8" fmla="*/ 74079 w 74079"/>
                <a:gd name="T9" fmla="*/ 180899 h 254978"/>
                <a:gd name="T10" fmla="*/ 37046 w 74079"/>
                <a:gd name="T11" fmla="*/ 254978 h 254978"/>
                <a:gd name="T12" fmla="*/ 0 w 74079"/>
                <a:gd name="T13" fmla="*/ 180899 h 254978"/>
                <a:gd name="T14" fmla="*/ 30871 w 74079"/>
                <a:gd name="T15" fmla="*/ 180899 h 254978"/>
                <a:gd name="T16" fmla="*/ 30871 w 74079"/>
                <a:gd name="T17" fmla="*/ 0 h 254978"/>
                <a:gd name="T18" fmla="*/ 0 w 74079"/>
                <a:gd name="T19" fmla="*/ 0 h 254978"/>
                <a:gd name="T20" fmla="*/ 74079 w 74079"/>
                <a:gd name="T21" fmla="*/ 254978 h 254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74079" h="254978">
                  <a:moveTo>
                    <a:pt x="30871" y="0"/>
                  </a:moveTo>
                  <a:lnTo>
                    <a:pt x="30874" y="0"/>
                  </a:lnTo>
                  <a:lnTo>
                    <a:pt x="43218" y="0"/>
                  </a:lnTo>
                  <a:lnTo>
                    <a:pt x="43218" y="180899"/>
                  </a:lnTo>
                  <a:lnTo>
                    <a:pt x="74079" y="180899"/>
                  </a:lnTo>
                  <a:lnTo>
                    <a:pt x="37046" y="254978"/>
                  </a:lnTo>
                  <a:lnTo>
                    <a:pt x="0" y="180899"/>
                  </a:lnTo>
                  <a:lnTo>
                    <a:pt x="30871" y="180899"/>
                  </a:lnTo>
                  <a:lnTo>
                    <a:pt x="30871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18" name="Shape 10580">
              <a:extLst>
                <a:ext uri="{FF2B5EF4-FFF2-40B4-BE49-F238E27FC236}">
                  <a16:creationId xmlns:a16="http://schemas.microsoft.com/office/drawing/2014/main" id="{A9B56480-F733-498E-BFD1-5C7DB4036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7" y="11730"/>
              <a:ext cx="15848" cy="3095"/>
            </a:xfrm>
            <a:custGeom>
              <a:avLst/>
              <a:gdLst>
                <a:gd name="T0" fmla="*/ 0 w 1584821"/>
                <a:gd name="T1" fmla="*/ 0 h 271031"/>
                <a:gd name="T2" fmla="*/ 1584821 w 1584821"/>
                <a:gd name="T3" fmla="*/ 0 h 271031"/>
                <a:gd name="T4" fmla="*/ 1584821 w 1584821"/>
                <a:gd name="T5" fmla="*/ 271031 h 271031"/>
                <a:gd name="T6" fmla="*/ 0 w 1584821"/>
                <a:gd name="T7" fmla="*/ 271031 h 271031"/>
                <a:gd name="T8" fmla="*/ 0 w 1584821"/>
                <a:gd name="T9" fmla="*/ 0 h 271031"/>
                <a:gd name="T10" fmla="*/ 0 w 1584821"/>
                <a:gd name="T11" fmla="*/ 0 h 271031"/>
                <a:gd name="T12" fmla="*/ 1584821 w 1584821"/>
                <a:gd name="T13" fmla="*/ 271031 h 27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584821" h="271031">
                  <a:moveTo>
                    <a:pt x="0" y="0"/>
                  </a:moveTo>
                  <a:lnTo>
                    <a:pt x="1584821" y="0"/>
                  </a:lnTo>
                  <a:lnTo>
                    <a:pt x="1584821" y="271031"/>
                  </a:lnTo>
                  <a:lnTo>
                    <a:pt x="0" y="271031"/>
                  </a:lnTo>
                  <a:lnTo>
                    <a:pt x="0" y="0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19" name="Shape 545">
              <a:extLst>
                <a:ext uri="{FF2B5EF4-FFF2-40B4-BE49-F238E27FC236}">
                  <a16:creationId xmlns:a16="http://schemas.microsoft.com/office/drawing/2014/main" id="{69AD91DF-68B9-471C-B084-00FDE12A5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7" y="11600"/>
              <a:ext cx="15848" cy="3215"/>
            </a:xfrm>
            <a:custGeom>
              <a:avLst/>
              <a:gdLst>
                <a:gd name="T0" fmla="*/ 0 w 1584821"/>
                <a:gd name="T1" fmla="*/ 271031 h 271031"/>
                <a:gd name="T2" fmla="*/ 1584821 w 1584821"/>
                <a:gd name="T3" fmla="*/ 271031 h 271031"/>
                <a:gd name="T4" fmla="*/ 1584821 w 1584821"/>
                <a:gd name="T5" fmla="*/ 0 h 271031"/>
                <a:gd name="T6" fmla="*/ 0 w 1584821"/>
                <a:gd name="T7" fmla="*/ 0 h 271031"/>
                <a:gd name="T8" fmla="*/ 0 w 1584821"/>
                <a:gd name="T9" fmla="*/ 271031 h 271031"/>
                <a:gd name="T10" fmla="*/ 0 w 1584821"/>
                <a:gd name="T11" fmla="*/ 0 h 271031"/>
                <a:gd name="T12" fmla="*/ 1584821 w 1584821"/>
                <a:gd name="T13" fmla="*/ 271031 h 27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584821" h="271031">
                  <a:moveTo>
                    <a:pt x="0" y="271031"/>
                  </a:moveTo>
                  <a:lnTo>
                    <a:pt x="1584821" y="271031"/>
                  </a:lnTo>
                  <a:lnTo>
                    <a:pt x="1584821" y="0"/>
                  </a:lnTo>
                  <a:lnTo>
                    <a:pt x="0" y="0"/>
                  </a:lnTo>
                  <a:lnTo>
                    <a:pt x="0" y="271031"/>
                  </a:lnTo>
                  <a:close/>
                </a:path>
              </a:pathLst>
            </a:custGeom>
            <a:noFill/>
            <a:ln w="12344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40BC07-C4EB-4CD1-9DC5-B59A0723D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4" y="11696"/>
              <a:ext cx="16616" cy="3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Се издвојуваат значајни карактеристики</a:t>
              </a:r>
            </a:p>
          </p:txBody>
        </p:sp>
        <p:sp>
          <p:nvSpPr>
            <p:cNvPr id="22" name="Shape 549">
              <a:extLst>
                <a:ext uri="{FF2B5EF4-FFF2-40B4-BE49-F238E27FC236}">
                  <a16:creationId xmlns:a16="http://schemas.microsoft.com/office/drawing/2014/main" id="{205FDA79-DA87-4A77-90E4-0507D1E72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5" y="14936"/>
              <a:ext cx="681" cy="1924"/>
            </a:xfrm>
            <a:custGeom>
              <a:avLst/>
              <a:gdLst>
                <a:gd name="T0" fmla="*/ 30870 w 74079"/>
                <a:gd name="T1" fmla="*/ 0 h 250647"/>
                <a:gd name="T2" fmla="*/ 43218 w 74079"/>
                <a:gd name="T3" fmla="*/ 0 h 250647"/>
                <a:gd name="T4" fmla="*/ 43218 w 74079"/>
                <a:gd name="T5" fmla="*/ 176568 h 250647"/>
                <a:gd name="T6" fmla="*/ 74079 w 74079"/>
                <a:gd name="T7" fmla="*/ 176568 h 250647"/>
                <a:gd name="T8" fmla="*/ 37033 w 74079"/>
                <a:gd name="T9" fmla="*/ 250647 h 250647"/>
                <a:gd name="T10" fmla="*/ 0 w 74079"/>
                <a:gd name="T11" fmla="*/ 176568 h 250647"/>
                <a:gd name="T12" fmla="*/ 30870 w 74079"/>
                <a:gd name="T13" fmla="*/ 176568 h 250647"/>
                <a:gd name="T14" fmla="*/ 30870 w 74079"/>
                <a:gd name="T15" fmla="*/ 0 h 250647"/>
                <a:gd name="T16" fmla="*/ 0 w 74079"/>
                <a:gd name="T17" fmla="*/ 0 h 250647"/>
                <a:gd name="T18" fmla="*/ 74079 w 74079"/>
                <a:gd name="T19" fmla="*/ 250647 h 250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74079" h="250647">
                  <a:moveTo>
                    <a:pt x="30870" y="0"/>
                  </a:moveTo>
                  <a:lnTo>
                    <a:pt x="43218" y="0"/>
                  </a:lnTo>
                  <a:lnTo>
                    <a:pt x="43218" y="176568"/>
                  </a:lnTo>
                  <a:lnTo>
                    <a:pt x="74079" y="176568"/>
                  </a:lnTo>
                  <a:lnTo>
                    <a:pt x="37033" y="250647"/>
                  </a:lnTo>
                  <a:lnTo>
                    <a:pt x="0" y="176568"/>
                  </a:lnTo>
                  <a:lnTo>
                    <a:pt x="30870" y="176568"/>
                  </a:lnTo>
                  <a:lnTo>
                    <a:pt x="30870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23" name="Shape 10581">
              <a:extLst>
                <a:ext uri="{FF2B5EF4-FFF2-40B4-BE49-F238E27FC236}">
                  <a16:creationId xmlns:a16="http://schemas.microsoft.com/office/drawing/2014/main" id="{F279CAA3-FE42-413F-8C55-2479320F2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8" y="16792"/>
              <a:ext cx="12348" cy="2445"/>
            </a:xfrm>
            <a:custGeom>
              <a:avLst/>
              <a:gdLst>
                <a:gd name="T0" fmla="*/ 0 w 1234770"/>
                <a:gd name="T1" fmla="*/ 0 h 244488"/>
                <a:gd name="T2" fmla="*/ 1234770 w 1234770"/>
                <a:gd name="T3" fmla="*/ 0 h 244488"/>
                <a:gd name="T4" fmla="*/ 1234770 w 1234770"/>
                <a:gd name="T5" fmla="*/ 244488 h 244488"/>
                <a:gd name="T6" fmla="*/ 0 w 1234770"/>
                <a:gd name="T7" fmla="*/ 244488 h 244488"/>
                <a:gd name="T8" fmla="*/ 0 w 1234770"/>
                <a:gd name="T9" fmla="*/ 0 h 244488"/>
                <a:gd name="T10" fmla="*/ 0 w 1234770"/>
                <a:gd name="T11" fmla="*/ 0 h 244488"/>
                <a:gd name="T12" fmla="*/ 1234770 w 1234770"/>
                <a:gd name="T13" fmla="*/ 244488 h 244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34770" h="244488">
                  <a:moveTo>
                    <a:pt x="0" y="0"/>
                  </a:moveTo>
                  <a:lnTo>
                    <a:pt x="1234770" y="0"/>
                  </a:lnTo>
                  <a:lnTo>
                    <a:pt x="1234770" y="244488"/>
                  </a:lnTo>
                  <a:lnTo>
                    <a:pt x="0" y="244488"/>
                  </a:lnTo>
                  <a:lnTo>
                    <a:pt x="0" y="0"/>
                  </a:lnTo>
                </a:path>
              </a:pathLst>
            </a:custGeom>
            <a:solidFill>
              <a:srgbClr val="FFD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24" name="Shape 552">
              <a:extLst>
                <a:ext uri="{FF2B5EF4-FFF2-40B4-BE49-F238E27FC236}">
                  <a16:creationId xmlns:a16="http://schemas.microsoft.com/office/drawing/2014/main" id="{E8F28758-5624-45E7-A4AD-C1A3E0ABA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8" y="16792"/>
              <a:ext cx="12348" cy="3149"/>
            </a:xfrm>
            <a:custGeom>
              <a:avLst/>
              <a:gdLst>
                <a:gd name="T0" fmla="*/ 0 w 1234770"/>
                <a:gd name="T1" fmla="*/ 244488 h 244488"/>
                <a:gd name="T2" fmla="*/ 1234770 w 1234770"/>
                <a:gd name="T3" fmla="*/ 244488 h 244488"/>
                <a:gd name="T4" fmla="*/ 1234770 w 1234770"/>
                <a:gd name="T5" fmla="*/ 0 h 244488"/>
                <a:gd name="T6" fmla="*/ 0 w 1234770"/>
                <a:gd name="T7" fmla="*/ 0 h 244488"/>
                <a:gd name="T8" fmla="*/ 0 w 1234770"/>
                <a:gd name="T9" fmla="*/ 244488 h 244488"/>
                <a:gd name="T10" fmla="*/ 0 w 1234770"/>
                <a:gd name="T11" fmla="*/ 0 h 244488"/>
                <a:gd name="T12" fmla="*/ 1234770 w 1234770"/>
                <a:gd name="T13" fmla="*/ 244488 h 244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34770" h="244488">
                  <a:moveTo>
                    <a:pt x="0" y="244488"/>
                  </a:moveTo>
                  <a:lnTo>
                    <a:pt x="1234770" y="244488"/>
                  </a:lnTo>
                  <a:lnTo>
                    <a:pt x="1234770" y="0"/>
                  </a:lnTo>
                  <a:lnTo>
                    <a:pt x="0" y="0"/>
                  </a:lnTo>
                  <a:lnTo>
                    <a:pt x="0" y="24448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344">
              <a:solidFill>
                <a:srgbClr val="4472C4"/>
              </a:solidFill>
              <a:miter lim="127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4C79E0-F9BD-4D83-AE10-5C817FC4C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2" y="16939"/>
              <a:ext cx="11999" cy="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 err="1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Претпроцесирање</a:t>
              </a: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на податоците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50F4AFB-9709-46F0-B291-0A7777210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" y="16899"/>
              <a:ext cx="669" cy="2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75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Shape 556">
              <a:extLst>
                <a:ext uri="{FF2B5EF4-FFF2-40B4-BE49-F238E27FC236}">
                  <a16:creationId xmlns:a16="http://schemas.microsoft.com/office/drawing/2014/main" id="{E76F0B2A-0285-4447-9A84-08181949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5" y="2542"/>
              <a:ext cx="741" cy="2551"/>
            </a:xfrm>
            <a:custGeom>
              <a:avLst/>
              <a:gdLst>
                <a:gd name="T0" fmla="*/ 33465 w 74092"/>
                <a:gd name="T1" fmla="*/ 0 h 255105"/>
                <a:gd name="T2" fmla="*/ 45809 w 74092"/>
                <a:gd name="T3" fmla="*/ 241 h 255105"/>
                <a:gd name="T4" fmla="*/ 43158 w 74092"/>
                <a:gd name="T5" fmla="*/ 181095 h 255105"/>
                <a:gd name="T6" fmla="*/ 74092 w 74092"/>
                <a:gd name="T7" fmla="*/ 181508 h 255105"/>
                <a:gd name="T8" fmla="*/ 35928 w 74092"/>
                <a:gd name="T9" fmla="*/ 255105 h 255105"/>
                <a:gd name="T10" fmla="*/ 0 w 74092"/>
                <a:gd name="T11" fmla="*/ 180518 h 255105"/>
                <a:gd name="T12" fmla="*/ 30801 w 74092"/>
                <a:gd name="T13" fmla="*/ 180930 h 255105"/>
                <a:gd name="T14" fmla="*/ 33465 w 74092"/>
                <a:gd name="T15" fmla="*/ 0 h 255105"/>
                <a:gd name="T16" fmla="*/ 0 w 74092"/>
                <a:gd name="T17" fmla="*/ 0 h 255105"/>
                <a:gd name="T18" fmla="*/ 74092 w 74092"/>
                <a:gd name="T19" fmla="*/ 255105 h 255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74092" h="255105">
                  <a:moveTo>
                    <a:pt x="33465" y="0"/>
                  </a:moveTo>
                  <a:lnTo>
                    <a:pt x="45809" y="241"/>
                  </a:lnTo>
                  <a:lnTo>
                    <a:pt x="43158" y="181095"/>
                  </a:lnTo>
                  <a:lnTo>
                    <a:pt x="74092" y="181508"/>
                  </a:lnTo>
                  <a:lnTo>
                    <a:pt x="35928" y="255105"/>
                  </a:lnTo>
                  <a:lnTo>
                    <a:pt x="0" y="180518"/>
                  </a:lnTo>
                  <a:lnTo>
                    <a:pt x="30801" y="180930"/>
                  </a:lnTo>
                  <a:lnTo>
                    <a:pt x="33465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28" name="Shape 10582">
              <a:extLst>
                <a:ext uri="{FF2B5EF4-FFF2-40B4-BE49-F238E27FC236}">
                  <a16:creationId xmlns:a16="http://schemas.microsoft.com/office/drawing/2014/main" id="{7723F5F0-5CB6-4C7F-A886-AA7514317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5" y="21861"/>
              <a:ext cx="9632" cy="2544"/>
            </a:xfrm>
            <a:custGeom>
              <a:avLst/>
              <a:gdLst>
                <a:gd name="T0" fmla="*/ 0 w 963117"/>
                <a:gd name="T1" fmla="*/ 0 h 254368"/>
                <a:gd name="T2" fmla="*/ 963117 w 963117"/>
                <a:gd name="T3" fmla="*/ 0 h 254368"/>
                <a:gd name="T4" fmla="*/ 963117 w 963117"/>
                <a:gd name="T5" fmla="*/ 254368 h 254368"/>
                <a:gd name="T6" fmla="*/ 0 w 963117"/>
                <a:gd name="T7" fmla="*/ 254368 h 254368"/>
                <a:gd name="T8" fmla="*/ 0 w 963117"/>
                <a:gd name="T9" fmla="*/ 0 h 254368"/>
                <a:gd name="T10" fmla="*/ 0 w 963117"/>
                <a:gd name="T11" fmla="*/ 0 h 254368"/>
                <a:gd name="T12" fmla="*/ 963117 w 963117"/>
                <a:gd name="T13" fmla="*/ 254368 h 254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963117" h="254368">
                  <a:moveTo>
                    <a:pt x="0" y="0"/>
                  </a:moveTo>
                  <a:lnTo>
                    <a:pt x="963117" y="0"/>
                  </a:lnTo>
                  <a:lnTo>
                    <a:pt x="963117" y="254368"/>
                  </a:lnTo>
                  <a:lnTo>
                    <a:pt x="0" y="254368"/>
                  </a:lnTo>
                  <a:lnTo>
                    <a:pt x="0" y="0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29" name="Shape 558">
              <a:extLst>
                <a:ext uri="{FF2B5EF4-FFF2-40B4-BE49-F238E27FC236}">
                  <a16:creationId xmlns:a16="http://schemas.microsoft.com/office/drawing/2014/main" id="{64B285E1-3CBC-4191-8308-E7F6F9C3C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5" y="21861"/>
              <a:ext cx="9632" cy="2544"/>
            </a:xfrm>
            <a:custGeom>
              <a:avLst/>
              <a:gdLst>
                <a:gd name="T0" fmla="*/ 0 w 963117"/>
                <a:gd name="T1" fmla="*/ 254368 h 254368"/>
                <a:gd name="T2" fmla="*/ 963117 w 963117"/>
                <a:gd name="T3" fmla="*/ 254368 h 254368"/>
                <a:gd name="T4" fmla="*/ 963117 w 963117"/>
                <a:gd name="T5" fmla="*/ 0 h 254368"/>
                <a:gd name="T6" fmla="*/ 0 w 963117"/>
                <a:gd name="T7" fmla="*/ 0 h 254368"/>
                <a:gd name="T8" fmla="*/ 0 w 963117"/>
                <a:gd name="T9" fmla="*/ 254368 h 254368"/>
                <a:gd name="T10" fmla="*/ 0 w 963117"/>
                <a:gd name="T11" fmla="*/ 0 h 254368"/>
                <a:gd name="T12" fmla="*/ 963117 w 963117"/>
                <a:gd name="T13" fmla="*/ 254368 h 254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963117" h="254368">
                  <a:moveTo>
                    <a:pt x="0" y="254368"/>
                  </a:moveTo>
                  <a:lnTo>
                    <a:pt x="963117" y="254368"/>
                  </a:lnTo>
                  <a:lnTo>
                    <a:pt x="963117" y="0"/>
                  </a:lnTo>
                  <a:lnTo>
                    <a:pt x="0" y="0"/>
                  </a:lnTo>
                  <a:lnTo>
                    <a:pt x="0" y="254368"/>
                  </a:lnTo>
                  <a:close/>
                </a:path>
              </a:pathLst>
            </a:custGeom>
            <a:noFill/>
            <a:ln w="12344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DA87C7-ECDB-439C-9D50-7B819391A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6" y="21619"/>
              <a:ext cx="9749" cy="2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Поделба на податоци</a:t>
              </a:r>
              <a:r>
                <a:rPr lang="en-US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те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D3A342-FAAD-47D6-A3A3-C1630078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6" y="22011"/>
              <a:ext cx="668" cy="2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75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Shape 562">
              <a:extLst>
                <a:ext uri="{FF2B5EF4-FFF2-40B4-BE49-F238E27FC236}">
                  <a16:creationId xmlns:a16="http://schemas.microsoft.com/office/drawing/2014/main" id="{899C0EFF-8A3A-4353-BA40-8E11B282D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" y="24405"/>
              <a:ext cx="37" cy="1975"/>
            </a:xfrm>
            <a:custGeom>
              <a:avLst/>
              <a:gdLst>
                <a:gd name="T0" fmla="*/ 0 w 3708"/>
                <a:gd name="T1" fmla="*/ 0 h 197561"/>
                <a:gd name="T2" fmla="*/ 3708 w 3708"/>
                <a:gd name="T3" fmla="*/ 197561 h 197561"/>
                <a:gd name="T4" fmla="*/ 0 w 3708"/>
                <a:gd name="T5" fmla="*/ 0 h 197561"/>
                <a:gd name="T6" fmla="*/ 3708 w 3708"/>
                <a:gd name="T7" fmla="*/ 197561 h 197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T4" t="T5" r="T6" b="T7"/>
              <a:pathLst>
                <a:path w="3708" h="197561">
                  <a:moveTo>
                    <a:pt x="0" y="0"/>
                  </a:moveTo>
                  <a:lnTo>
                    <a:pt x="3708" y="197561"/>
                  </a:lnTo>
                </a:path>
              </a:pathLst>
            </a:custGeom>
            <a:noFill/>
            <a:ln w="18517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33" name="Shape 563">
              <a:extLst>
                <a:ext uri="{FF2B5EF4-FFF2-40B4-BE49-F238E27FC236}">
                  <a16:creationId xmlns:a16="http://schemas.microsoft.com/office/drawing/2014/main" id="{7C5E9548-F7BF-46A3-9BE0-C1C6E754A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8" y="26318"/>
              <a:ext cx="9335" cy="38"/>
            </a:xfrm>
            <a:custGeom>
              <a:avLst/>
              <a:gdLst>
                <a:gd name="T0" fmla="*/ 933488 w 933488"/>
                <a:gd name="T1" fmla="*/ 0 h 3708"/>
                <a:gd name="T2" fmla="*/ 0 w 933488"/>
                <a:gd name="T3" fmla="*/ 3708 h 3708"/>
                <a:gd name="T4" fmla="*/ 0 w 933488"/>
                <a:gd name="T5" fmla="*/ 0 h 3708"/>
                <a:gd name="T6" fmla="*/ 933488 w 933488"/>
                <a:gd name="T7" fmla="*/ 3708 h 3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T4" t="T5" r="T6" b="T7"/>
              <a:pathLst>
                <a:path w="933488" h="3708">
                  <a:moveTo>
                    <a:pt x="933488" y="0"/>
                  </a:moveTo>
                  <a:lnTo>
                    <a:pt x="0" y="3708"/>
                  </a:lnTo>
                </a:path>
              </a:pathLst>
            </a:custGeom>
            <a:noFill/>
            <a:ln w="18517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34" name="Shape 564">
              <a:extLst>
                <a:ext uri="{FF2B5EF4-FFF2-40B4-BE49-F238E27FC236}">
                  <a16:creationId xmlns:a16="http://schemas.microsoft.com/office/drawing/2014/main" id="{168154D5-5C30-4E38-9D7E-2F7E460DE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2" y="26325"/>
              <a:ext cx="9501" cy="0"/>
            </a:xfrm>
            <a:custGeom>
              <a:avLst/>
              <a:gdLst>
                <a:gd name="T0" fmla="*/ 0 w 950151"/>
                <a:gd name="T1" fmla="*/ 950151 w 950151"/>
                <a:gd name="T2" fmla="*/ 0 w 950151"/>
                <a:gd name="T3" fmla="*/ 950151 w 95015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950151">
                  <a:moveTo>
                    <a:pt x="0" y="0"/>
                  </a:moveTo>
                  <a:lnTo>
                    <a:pt x="950151" y="0"/>
                  </a:lnTo>
                </a:path>
              </a:pathLst>
            </a:custGeom>
            <a:noFill/>
            <a:ln w="18517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35" name="Shape 10583">
              <a:extLst>
                <a:ext uri="{FF2B5EF4-FFF2-40B4-BE49-F238E27FC236}">
                  <a16:creationId xmlns:a16="http://schemas.microsoft.com/office/drawing/2014/main" id="{C10881B2-1289-421A-849F-3C4B9A6E1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5" y="28655"/>
              <a:ext cx="9581" cy="2377"/>
            </a:xfrm>
            <a:custGeom>
              <a:avLst/>
              <a:gdLst>
                <a:gd name="T0" fmla="*/ 0 w 958177"/>
                <a:gd name="T1" fmla="*/ 0 h 237693"/>
                <a:gd name="T2" fmla="*/ 958177 w 958177"/>
                <a:gd name="T3" fmla="*/ 0 h 237693"/>
                <a:gd name="T4" fmla="*/ 958177 w 958177"/>
                <a:gd name="T5" fmla="*/ 237693 h 237693"/>
                <a:gd name="T6" fmla="*/ 0 w 958177"/>
                <a:gd name="T7" fmla="*/ 237693 h 237693"/>
                <a:gd name="T8" fmla="*/ 0 w 958177"/>
                <a:gd name="T9" fmla="*/ 0 h 237693"/>
                <a:gd name="T10" fmla="*/ 0 w 958177"/>
                <a:gd name="T11" fmla="*/ 0 h 237693"/>
                <a:gd name="T12" fmla="*/ 958177 w 958177"/>
                <a:gd name="T13" fmla="*/ 237693 h 237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958177" h="237693">
                  <a:moveTo>
                    <a:pt x="0" y="0"/>
                  </a:moveTo>
                  <a:lnTo>
                    <a:pt x="958177" y="0"/>
                  </a:lnTo>
                  <a:lnTo>
                    <a:pt x="958177" y="237693"/>
                  </a:lnTo>
                  <a:lnTo>
                    <a:pt x="0" y="237693"/>
                  </a:lnTo>
                  <a:lnTo>
                    <a:pt x="0" y="0"/>
                  </a:lnTo>
                </a:path>
              </a:pathLst>
            </a:custGeom>
            <a:solidFill>
              <a:srgbClr val="FFD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36" name="Shape 566">
              <a:extLst>
                <a:ext uri="{FF2B5EF4-FFF2-40B4-BE49-F238E27FC236}">
                  <a16:creationId xmlns:a16="http://schemas.microsoft.com/office/drawing/2014/main" id="{2FC1CF66-5C3B-49E5-AAAE-E052FB31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5" y="28560"/>
              <a:ext cx="12086" cy="2889"/>
            </a:xfrm>
            <a:custGeom>
              <a:avLst/>
              <a:gdLst>
                <a:gd name="T0" fmla="*/ 0 w 958177"/>
                <a:gd name="T1" fmla="*/ 237693 h 237693"/>
                <a:gd name="T2" fmla="*/ 958177 w 958177"/>
                <a:gd name="T3" fmla="*/ 237693 h 237693"/>
                <a:gd name="T4" fmla="*/ 958177 w 958177"/>
                <a:gd name="T5" fmla="*/ 0 h 237693"/>
                <a:gd name="T6" fmla="*/ 0 w 958177"/>
                <a:gd name="T7" fmla="*/ 0 h 237693"/>
                <a:gd name="T8" fmla="*/ 0 w 958177"/>
                <a:gd name="T9" fmla="*/ 237693 h 237693"/>
                <a:gd name="T10" fmla="*/ 0 w 958177"/>
                <a:gd name="T11" fmla="*/ 0 h 237693"/>
                <a:gd name="T12" fmla="*/ 958177 w 958177"/>
                <a:gd name="T13" fmla="*/ 237693 h 237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958177" h="237693">
                  <a:moveTo>
                    <a:pt x="0" y="237693"/>
                  </a:moveTo>
                  <a:lnTo>
                    <a:pt x="958177" y="237693"/>
                  </a:lnTo>
                  <a:lnTo>
                    <a:pt x="958177" y="0"/>
                  </a:lnTo>
                  <a:lnTo>
                    <a:pt x="0" y="0"/>
                  </a:lnTo>
                  <a:lnTo>
                    <a:pt x="0" y="2376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344">
              <a:solidFill>
                <a:srgbClr val="4472C4"/>
              </a:solidFill>
              <a:miter lim="127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0E638B-7507-48C8-8A8F-3DCEB956D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1" y="28473"/>
              <a:ext cx="11914" cy="2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Податоци за тренирање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4014978-20F3-4461-ADB1-2F4F5EF46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3" y="28711"/>
              <a:ext cx="668" cy="2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75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Shape 10584">
              <a:extLst>
                <a:ext uri="{FF2B5EF4-FFF2-40B4-BE49-F238E27FC236}">
                  <a16:creationId xmlns:a16="http://schemas.microsoft.com/office/drawing/2014/main" id="{4C245759-0670-43BB-A124-4A5CCB044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6" y="28693"/>
              <a:ext cx="11783" cy="2817"/>
            </a:xfrm>
            <a:custGeom>
              <a:avLst/>
              <a:gdLst>
                <a:gd name="T0" fmla="*/ 0 w 958177"/>
                <a:gd name="T1" fmla="*/ 0 h 237693"/>
                <a:gd name="T2" fmla="*/ 958177 w 958177"/>
                <a:gd name="T3" fmla="*/ 0 h 237693"/>
                <a:gd name="T4" fmla="*/ 958177 w 958177"/>
                <a:gd name="T5" fmla="*/ 237693 h 237693"/>
                <a:gd name="T6" fmla="*/ 0 w 958177"/>
                <a:gd name="T7" fmla="*/ 237693 h 237693"/>
                <a:gd name="T8" fmla="*/ 0 w 958177"/>
                <a:gd name="T9" fmla="*/ 0 h 237693"/>
                <a:gd name="T10" fmla="*/ 0 w 958177"/>
                <a:gd name="T11" fmla="*/ 0 h 237693"/>
                <a:gd name="T12" fmla="*/ 958177 w 958177"/>
                <a:gd name="T13" fmla="*/ 237693 h 237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958177" h="237693">
                  <a:moveTo>
                    <a:pt x="0" y="0"/>
                  </a:moveTo>
                  <a:lnTo>
                    <a:pt x="958177" y="0"/>
                  </a:lnTo>
                  <a:lnTo>
                    <a:pt x="958177" y="237693"/>
                  </a:lnTo>
                  <a:lnTo>
                    <a:pt x="0" y="237693"/>
                  </a:lnTo>
                  <a:lnTo>
                    <a:pt x="0" y="0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40" name="Shape 571">
              <a:extLst>
                <a:ext uri="{FF2B5EF4-FFF2-40B4-BE49-F238E27FC236}">
                  <a16:creationId xmlns:a16="http://schemas.microsoft.com/office/drawing/2014/main" id="{3620C862-2B6C-4844-9246-81B078E91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5" y="28560"/>
              <a:ext cx="11681" cy="2889"/>
            </a:xfrm>
            <a:custGeom>
              <a:avLst/>
              <a:gdLst>
                <a:gd name="T0" fmla="*/ 0 w 958177"/>
                <a:gd name="T1" fmla="*/ 237693 h 237693"/>
                <a:gd name="T2" fmla="*/ 958177 w 958177"/>
                <a:gd name="T3" fmla="*/ 237693 h 237693"/>
                <a:gd name="T4" fmla="*/ 958177 w 958177"/>
                <a:gd name="T5" fmla="*/ 0 h 237693"/>
                <a:gd name="T6" fmla="*/ 0 w 958177"/>
                <a:gd name="T7" fmla="*/ 0 h 237693"/>
                <a:gd name="T8" fmla="*/ 0 w 958177"/>
                <a:gd name="T9" fmla="*/ 237693 h 237693"/>
                <a:gd name="T10" fmla="*/ 0 w 958177"/>
                <a:gd name="T11" fmla="*/ 0 h 237693"/>
                <a:gd name="T12" fmla="*/ 958177 w 958177"/>
                <a:gd name="T13" fmla="*/ 237693 h 237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958177" h="237693">
                  <a:moveTo>
                    <a:pt x="0" y="237693"/>
                  </a:moveTo>
                  <a:lnTo>
                    <a:pt x="958177" y="237693"/>
                  </a:lnTo>
                  <a:lnTo>
                    <a:pt x="958177" y="0"/>
                  </a:lnTo>
                  <a:lnTo>
                    <a:pt x="0" y="0"/>
                  </a:lnTo>
                  <a:lnTo>
                    <a:pt x="0" y="237693"/>
                  </a:lnTo>
                  <a:close/>
                </a:path>
              </a:pathLst>
            </a:custGeom>
            <a:noFill/>
            <a:ln w="12344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F10375-A586-4910-BB2C-3AD95EAF1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4" y="28621"/>
              <a:ext cx="13446" cy="2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Податоци за тестирање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4A59EDD-3125-4372-A071-3D15E4735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5" y="28918"/>
              <a:ext cx="668" cy="2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75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Shape 575">
              <a:extLst>
                <a:ext uri="{FF2B5EF4-FFF2-40B4-BE49-F238E27FC236}">
                  <a16:creationId xmlns:a16="http://schemas.microsoft.com/office/drawing/2014/main" id="{36A9FE0C-2EE3-47ED-B0D2-B3AF3A38E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5" y="31408"/>
              <a:ext cx="741" cy="2304"/>
            </a:xfrm>
            <a:custGeom>
              <a:avLst/>
              <a:gdLst>
                <a:gd name="T0" fmla="*/ 33338 w 74079"/>
                <a:gd name="T1" fmla="*/ 0 h 230403"/>
                <a:gd name="T2" fmla="*/ 45682 w 74079"/>
                <a:gd name="T3" fmla="*/ 241 h 230403"/>
                <a:gd name="T4" fmla="*/ 43164 w 74079"/>
                <a:gd name="T5" fmla="*/ 156420 h 230403"/>
                <a:gd name="T6" fmla="*/ 74079 w 74079"/>
                <a:gd name="T7" fmla="*/ 156934 h 230403"/>
                <a:gd name="T8" fmla="*/ 35801 w 74079"/>
                <a:gd name="T9" fmla="*/ 230403 h 230403"/>
                <a:gd name="T10" fmla="*/ 0 w 74079"/>
                <a:gd name="T11" fmla="*/ 155702 h 230403"/>
                <a:gd name="T12" fmla="*/ 30818 w 74079"/>
                <a:gd name="T13" fmla="*/ 156215 h 230403"/>
                <a:gd name="T14" fmla="*/ 33338 w 74079"/>
                <a:gd name="T15" fmla="*/ 0 h 230403"/>
                <a:gd name="T16" fmla="*/ 0 w 74079"/>
                <a:gd name="T17" fmla="*/ 0 h 230403"/>
                <a:gd name="T18" fmla="*/ 74079 w 74079"/>
                <a:gd name="T19" fmla="*/ 230403 h 230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74079" h="230403">
                  <a:moveTo>
                    <a:pt x="33338" y="0"/>
                  </a:moveTo>
                  <a:lnTo>
                    <a:pt x="45682" y="241"/>
                  </a:lnTo>
                  <a:lnTo>
                    <a:pt x="43164" y="156420"/>
                  </a:lnTo>
                  <a:lnTo>
                    <a:pt x="74079" y="156934"/>
                  </a:lnTo>
                  <a:lnTo>
                    <a:pt x="35801" y="230403"/>
                  </a:lnTo>
                  <a:lnTo>
                    <a:pt x="0" y="155702"/>
                  </a:lnTo>
                  <a:lnTo>
                    <a:pt x="30818" y="156215"/>
                  </a:lnTo>
                  <a:lnTo>
                    <a:pt x="33338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44" name="Shape 10585">
              <a:extLst>
                <a:ext uri="{FF2B5EF4-FFF2-40B4-BE49-F238E27FC236}">
                  <a16:creationId xmlns:a16="http://schemas.microsoft.com/office/drawing/2014/main" id="{2609156F-8D43-4FDD-BC45-0F6FD4C9D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" y="33692"/>
              <a:ext cx="17753" cy="4847"/>
            </a:xfrm>
            <a:custGeom>
              <a:avLst/>
              <a:gdLst>
                <a:gd name="T0" fmla="*/ 0 w 1535430"/>
                <a:gd name="T1" fmla="*/ 0 h 484645"/>
                <a:gd name="T2" fmla="*/ 1535430 w 1535430"/>
                <a:gd name="T3" fmla="*/ 0 h 484645"/>
                <a:gd name="T4" fmla="*/ 1535430 w 1535430"/>
                <a:gd name="T5" fmla="*/ 484645 h 484645"/>
                <a:gd name="T6" fmla="*/ 0 w 1535430"/>
                <a:gd name="T7" fmla="*/ 484645 h 484645"/>
                <a:gd name="T8" fmla="*/ 0 w 1535430"/>
                <a:gd name="T9" fmla="*/ 0 h 484645"/>
                <a:gd name="T10" fmla="*/ 0 w 1535430"/>
                <a:gd name="T11" fmla="*/ 0 h 484645"/>
                <a:gd name="T12" fmla="*/ 1535430 w 1535430"/>
                <a:gd name="T13" fmla="*/ 484645 h 484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535430" h="484645">
                  <a:moveTo>
                    <a:pt x="0" y="0"/>
                  </a:moveTo>
                  <a:lnTo>
                    <a:pt x="1535430" y="0"/>
                  </a:lnTo>
                  <a:lnTo>
                    <a:pt x="1535430" y="484645"/>
                  </a:lnTo>
                  <a:lnTo>
                    <a:pt x="0" y="484645"/>
                  </a:lnTo>
                  <a:lnTo>
                    <a:pt x="0" y="0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45" name="Shape 577">
              <a:extLst>
                <a:ext uri="{FF2B5EF4-FFF2-40B4-BE49-F238E27FC236}">
                  <a16:creationId xmlns:a16="http://schemas.microsoft.com/office/drawing/2014/main" id="{82BC8CED-0AFB-492B-9774-673E00C86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8" y="33692"/>
              <a:ext cx="17849" cy="4847"/>
            </a:xfrm>
            <a:custGeom>
              <a:avLst/>
              <a:gdLst>
                <a:gd name="T0" fmla="*/ 0 w 1535430"/>
                <a:gd name="T1" fmla="*/ 484645 h 484645"/>
                <a:gd name="T2" fmla="*/ 1535430 w 1535430"/>
                <a:gd name="T3" fmla="*/ 484645 h 484645"/>
                <a:gd name="T4" fmla="*/ 1535430 w 1535430"/>
                <a:gd name="T5" fmla="*/ 0 h 484645"/>
                <a:gd name="T6" fmla="*/ 0 w 1535430"/>
                <a:gd name="T7" fmla="*/ 0 h 484645"/>
                <a:gd name="T8" fmla="*/ 0 w 1535430"/>
                <a:gd name="T9" fmla="*/ 484645 h 484645"/>
                <a:gd name="T10" fmla="*/ 0 w 1535430"/>
                <a:gd name="T11" fmla="*/ 0 h 484645"/>
                <a:gd name="T12" fmla="*/ 1535430 w 1535430"/>
                <a:gd name="T13" fmla="*/ 484645 h 484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535430" h="484645">
                  <a:moveTo>
                    <a:pt x="0" y="484645"/>
                  </a:moveTo>
                  <a:lnTo>
                    <a:pt x="1535430" y="484645"/>
                  </a:lnTo>
                  <a:lnTo>
                    <a:pt x="1535430" y="0"/>
                  </a:lnTo>
                  <a:lnTo>
                    <a:pt x="0" y="0"/>
                  </a:lnTo>
                  <a:lnTo>
                    <a:pt x="0" y="484645"/>
                  </a:lnTo>
                  <a:close/>
                </a:path>
              </a:pathLst>
            </a:custGeom>
            <a:noFill/>
            <a:ln w="12344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690A3D-1663-4456-9006-B475456E3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" y="34131"/>
              <a:ext cx="19110" cy="1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Тренирање (KNN, </a:t>
              </a:r>
              <a:r>
                <a:rPr lang="mk-MK" sz="1200" b="1" dirty="0" err="1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Logistic</a:t>
              </a: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8020CCE-7519-4E25-9467-F5AB83AAE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5" y="35865"/>
              <a:ext cx="2679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9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841921B-A325-4E06-BC8F-DF32D1566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2" y="35415"/>
              <a:ext cx="17849" cy="1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 err="1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Regression</a:t>
              </a: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mk-MK" sz="1200" b="1" dirty="0" err="1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Random</a:t>
              </a:r>
              <a:r>
                <a:rPr lang="en-US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Forest</a:t>
              </a: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9BEF12-7FE0-42E6-B8BC-2B48A1E61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7" y="36851"/>
              <a:ext cx="17238" cy="2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 err="1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Classifier</a:t>
              </a: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SVM, </a:t>
              </a:r>
              <a:r>
                <a:rPr lang="en-US" sz="1200" b="1" dirty="0" err="1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XGBoost</a:t>
              </a: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1F0B3-F145-4D01-89EC-721A79479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3" y="36475"/>
              <a:ext cx="668" cy="2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75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Shape 585">
              <a:extLst>
                <a:ext uri="{FF2B5EF4-FFF2-40B4-BE49-F238E27FC236}">
                  <a16:creationId xmlns:a16="http://schemas.microsoft.com/office/drawing/2014/main" id="{2C768D59-7351-4E17-B758-A3E8A3232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1" y="35687"/>
              <a:ext cx="4152" cy="967"/>
            </a:xfrm>
            <a:custGeom>
              <a:avLst/>
              <a:gdLst>
                <a:gd name="T0" fmla="*/ 396977 w 471068"/>
                <a:gd name="T1" fmla="*/ 0 h 74092"/>
                <a:gd name="T2" fmla="*/ 471068 w 471068"/>
                <a:gd name="T3" fmla="*/ 37046 h 74092"/>
                <a:gd name="T4" fmla="*/ 396977 w 471068"/>
                <a:gd name="T5" fmla="*/ 74092 h 74092"/>
                <a:gd name="T6" fmla="*/ 396977 w 471068"/>
                <a:gd name="T7" fmla="*/ 43221 h 74092"/>
                <a:gd name="T8" fmla="*/ 0 w 471068"/>
                <a:gd name="T9" fmla="*/ 43221 h 74092"/>
                <a:gd name="T10" fmla="*/ 0 w 471068"/>
                <a:gd name="T11" fmla="*/ 30874 h 74092"/>
                <a:gd name="T12" fmla="*/ 396977 w 471068"/>
                <a:gd name="T13" fmla="*/ 30874 h 74092"/>
                <a:gd name="T14" fmla="*/ 396977 w 471068"/>
                <a:gd name="T15" fmla="*/ 0 h 74092"/>
                <a:gd name="T16" fmla="*/ 0 w 471068"/>
                <a:gd name="T17" fmla="*/ 0 h 74092"/>
                <a:gd name="T18" fmla="*/ 471068 w 471068"/>
                <a:gd name="T19" fmla="*/ 74092 h 74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471068" h="74092">
                  <a:moveTo>
                    <a:pt x="396977" y="0"/>
                  </a:moveTo>
                  <a:lnTo>
                    <a:pt x="471068" y="37046"/>
                  </a:lnTo>
                  <a:lnTo>
                    <a:pt x="396977" y="74092"/>
                  </a:lnTo>
                  <a:lnTo>
                    <a:pt x="396977" y="43221"/>
                  </a:lnTo>
                  <a:lnTo>
                    <a:pt x="0" y="43221"/>
                  </a:lnTo>
                  <a:lnTo>
                    <a:pt x="0" y="30874"/>
                  </a:lnTo>
                  <a:lnTo>
                    <a:pt x="396977" y="30874"/>
                  </a:lnTo>
                  <a:lnTo>
                    <a:pt x="396977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52" name="Shape 10586">
              <a:extLst>
                <a:ext uri="{FF2B5EF4-FFF2-40B4-BE49-F238E27FC236}">
                  <a16:creationId xmlns:a16="http://schemas.microsoft.com/office/drawing/2014/main" id="{E7B07235-52BC-440B-AA76-734A3387E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2" y="33692"/>
              <a:ext cx="12348" cy="4847"/>
            </a:xfrm>
            <a:custGeom>
              <a:avLst/>
              <a:gdLst>
                <a:gd name="T0" fmla="*/ 0 w 1234770"/>
                <a:gd name="T1" fmla="*/ 0 h 484645"/>
                <a:gd name="T2" fmla="*/ 1234770 w 1234770"/>
                <a:gd name="T3" fmla="*/ 0 h 484645"/>
                <a:gd name="T4" fmla="*/ 1234770 w 1234770"/>
                <a:gd name="T5" fmla="*/ 484645 h 484645"/>
                <a:gd name="T6" fmla="*/ 0 w 1234770"/>
                <a:gd name="T7" fmla="*/ 484645 h 484645"/>
                <a:gd name="T8" fmla="*/ 0 w 1234770"/>
                <a:gd name="T9" fmla="*/ 0 h 484645"/>
                <a:gd name="T10" fmla="*/ 0 w 1234770"/>
                <a:gd name="T11" fmla="*/ 0 h 484645"/>
                <a:gd name="T12" fmla="*/ 1234770 w 1234770"/>
                <a:gd name="T13" fmla="*/ 484645 h 484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34770" h="484645">
                  <a:moveTo>
                    <a:pt x="0" y="0"/>
                  </a:moveTo>
                  <a:lnTo>
                    <a:pt x="1234770" y="0"/>
                  </a:lnTo>
                  <a:lnTo>
                    <a:pt x="1234770" y="484645"/>
                  </a:lnTo>
                  <a:lnTo>
                    <a:pt x="0" y="484645"/>
                  </a:lnTo>
                  <a:lnTo>
                    <a:pt x="0" y="0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53" name="Shape 587">
              <a:extLst>
                <a:ext uri="{FF2B5EF4-FFF2-40B4-BE49-F238E27FC236}">
                  <a16:creationId xmlns:a16="http://schemas.microsoft.com/office/drawing/2014/main" id="{C398453B-FA3F-464D-BBC8-DEEBA511A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2" y="33692"/>
              <a:ext cx="12348" cy="4847"/>
            </a:xfrm>
            <a:custGeom>
              <a:avLst/>
              <a:gdLst>
                <a:gd name="T0" fmla="*/ 0 w 1234770"/>
                <a:gd name="T1" fmla="*/ 484645 h 484645"/>
                <a:gd name="T2" fmla="*/ 1234770 w 1234770"/>
                <a:gd name="T3" fmla="*/ 484645 h 484645"/>
                <a:gd name="T4" fmla="*/ 1234770 w 1234770"/>
                <a:gd name="T5" fmla="*/ 0 h 484645"/>
                <a:gd name="T6" fmla="*/ 0 w 1234770"/>
                <a:gd name="T7" fmla="*/ 0 h 484645"/>
                <a:gd name="T8" fmla="*/ 0 w 1234770"/>
                <a:gd name="T9" fmla="*/ 484645 h 484645"/>
                <a:gd name="T10" fmla="*/ 0 w 1234770"/>
                <a:gd name="T11" fmla="*/ 0 h 484645"/>
                <a:gd name="T12" fmla="*/ 1234770 w 1234770"/>
                <a:gd name="T13" fmla="*/ 484645 h 484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34770" h="484645">
                  <a:moveTo>
                    <a:pt x="0" y="484645"/>
                  </a:moveTo>
                  <a:lnTo>
                    <a:pt x="1234770" y="484645"/>
                  </a:lnTo>
                  <a:lnTo>
                    <a:pt x="1234770" y="0"/>
                  </a:lnTo>
                  <a:lnTo>
                    <a:pt x="0" y="0"/>
                  </a:lnTo>
                  <a:lnTo>
                    <a:pt x="0" y="484645"/>
                  </a:lnTo>
                  <a:close/>
                </a:path>
              </a:pathLst>
            </a:custGeom>
            <a:noFill/>
            <a:ln w="12344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A9B085E-3BD2-4A9E-BCAF-8C79B2A03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9" y="35762"/>
              <a:ext cx="4355" cy="1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9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     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1E66D14-F245-426D-A427-A378B5245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2" y="35355"/>
              <a:ext cx="11998" cy="1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4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Класификатор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501FF91-815F-4DFF-8B89-BF7E38D4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4" y="35008"/>
              <a:ext cx="668" cy="2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75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Shape 593">
              <a:extLst>
                <a:ext uri="{FF2B5EF4-FFF2-40B4-BE49-F238E27FC236}">
                  <a16:creationId xmlns:a16="http://schemas.microsoft.com/office/drawing/2014/main" id="{168A37D3-CB86-4ED1-A189-B3A136917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7" y="31477"/>
              <a:ext cx="741" cy="2304"/>
            </a:xfrm>
            <a:custGeom>
              <a:avLst/>
              <a:gdLst>
                <a:gd name="T0" fmla="*/ 33338 w 74079"/>
                <a:gd name="T1" fmla="*/ 0 h 230403"/>
                <a:gd name="T2" fmla="*/ 45682 w 74079"/>
                <a:gd name="T3" fmla="*/ 241 h 230403"/>
                <a:gd name="T4" fmla="*/ 43164 w 74079"/>
                <a:gd name="T5" fmla="*/ 156420 h 230403"/>
                <a:gd name="T6" fmla="*/ 74079 w 74079"/>
                <a:gd name="T7" fmla="*/ 156934 h 230403"/>
                <a:gd name="T8" fmla="*/ 35801 w 74079"/>
                <a:gd name="T9" fmla="*/ 230403 h 230403"/>
                <a:gd name="T10" fmla="*/ 0 w 74079"/>
                <a:gd name="T11" fmla="*/ 155702 h 230403"/>
                <a:gd name="T12" fmla="*/ 30819 w 74079"/>
                <a:gd name="T13" fmla="*/ 156215 h 230403"/>
                <a:gd name="T14" fmla="*/ 33338 w 74079"/>
                <a:gd name="T15" fmla="*/ 0 h 230403"/>
                <a:gd name="T16" fmla="*/ 0 w 74079"/>
                <a:gd name="T17" fmla="*/ 0 h 230403"/>
                <a:gd name="T18" fmla="*/ 74079 w 74079"/>
                <a:gd name="T19" fmla="*/ 230403 h 230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74079" h="230403">
                  <a:moveTo>
                    <a:pt x="33338" y="0"/>
                  </a:moveTo>
                  <a:lnTo>
                    <a:pt x="45682" y="241"/>
                  </a:lnTo>
                  <a:lnTo>
                    <a:pt x="43164" y="156420"/>
                  </a:lnTo>
                  <a:lnTo>
                    <a:pt x="74079" y="156934"/>
                  </a:lnTo>
                  <a:lnTo>
                    <a:pt x="35801" y="230403"/>
                  </a:lnTo>
                  <a:lnTo>
                    <a:pt x="0" y="155702"/>
                  </a:lnTo>
                  <a:lnTo>
                    <a:pt x="30819" y="156215"/>
                  </a:lnTo>
                  <a:lnTo>
                    <a:pt x="33338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58" name="Shape 594">
              <a:extLst>
                <a:ext uri="{FF2B5EF4-FFF2-40B4-BE49-F238E27FC236}">
                  <a16:creationId xmlns:a16="http://schemas.microsoft.com/office/drawing/2014/main" id="{2F9F1450-2E67-4398-AFA2-9A305564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74" y="33738"/>
              <a:ext cx="3786" cy="1807"/>
            </a:xfrm>
            <a:custGeom>
              <a:avLst/>
              <a:gdLst>
                <a:gd name="T0" fmla="*/ 295846 w 378574"/>
                <a:gd name="T1" fmla="*/ 0 h 180645"/>
                <a:gd name="T2" fmla="*/ 378574 w 378574"/>
                <a:gd name="T3" fmla="*/ 2832 h 180645"/>
                <a:gd name="T4" fmla="*/ 326593 w 378574"/>
                <a:gd name="T5" fmla="*/ 67412 h 180645"/>
                <a:gd name="T6" fmla="*/ 313784 w 378574"/>
                <a:gd name="T7" fmla="*/ 39328 h 180645"/>
                <a:gd name="T8" fmla="*/ 5181 w 378574"/>
                <a:gd name="T9" fmla="*/ 180645 h 180645"/>
                <a:gd name="T10" fmla="*/ 0 w 378574"/>
                <a:gd name="T11" fmla="*/ 169532 h 180645"/>
                <a:gd name="T12" fmla="*/ 308671 w 378574"/>
                <a:gd name="T13" fmla="*/ 28118 h 180645"/>
                <a:gd name="T14" fmla="*/ 295846 w 378574"/>
                <a:gd name="T15" fmla="*/ 0 h 180645"/>
                <a:gd name="T16" fmla="*/ 0 w 378574"/>
                <a:gd name="T17" fmla="*/ 0 h 180645"/>
                <a:gd name="T18" fmla="*/ 378574 w 378574"/>
                <a:gd name="T19" fmla="*/ 180645 h 180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378574" h="180645">
                  <a:moveTo>
                    <a:pt x="295846" y="0"/>
                  </a:moveTo>
                  <a:lnTo>
                    <a:pt x="378574" y="2832"/>
                  </a:lnTo>
                  <a:lnTo>
                    <a:pt x="326593" y="67412"/>
                  </a:lnTo>
                  <a:lnTo>
                    <a:pt x="313784" y="39328"/>
                  </a:lnTo>
                  <a:lnTo>
                    <a:pt x="5181" y="180645"/>
                  </a:lnTo>
                  <a:lnTo>
                    <a:pt x="0" y="169532"/>
                  </a:lnTo>
                  <a:lnTo>
                    <a:pt x="308671" y="28118"/>
                  </a:lnTo>
                  <a:lnTo>
                    <a:pt x="295846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59" name="Shape 595">
              <a:extLst>
                <a:ext uri="{FF2B5EF4-FFF2-40B4-BE49-F238E27FC236}">
                  <a16:creationId xmlns:a16="http://schemas.microsoft.com/office/drawing/2014/main" id="{7348FBB4-A0FF-4623-B2FE-766F3F7B3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7" y="35353"/>
              <a:ext cx="3650" cy="1745"/>
            </a:xfrm>
            <a:custGeom>
              <a:avLst/>
              <a:gdLst>
                <a:gd name="T0" fmla="*/ 5181 w 364998"/>
                <a:gd name="T1" fmla="*/ 0 h 174473"/>
                <a:gd name="T2" fmla="*/ 300259 w 364998"/>
                <a:gd name="T3" fmla="*/ 135167 h 174473"/>
                <a:gd name="T4" fmla="*/ 313131 w 364998"/>
                <a:gd name="T5" fmla="*/ 107061 h 174473"/>
                <a:gd name="T6" fmla="*/ 364998 w 364998"/>
                <a:gd name="T7" fmla="*/ 171628 h 174473"/>
                <a:gd name="T8" fmla="*/ 282257 w 364998"/>
                <a:gd name="T9" fmla="*/ 174473 h 174473"/>
                <a:gd name="T10" fmla="*/ 295127 w 364998"/>
                <a:gd name="T11" fmla="*/ 146373 h 174473"/>
                <a:gd name="T12" fmla="*/ 0 w 364998"/>
                <a:gd name="T13" fmla="*/ 11113 h 174473"/>
                <a:gd name="T14" fmla="*/ 5181 w 364998"/>
                <a:gd name="T15" fmla="*/ 0 h 174473"/>
                <a:gd name="T16" fmla="*/ 0 w 364998"/>
                <a:gd name="T17" fmla="*/ 0 h 174473"/>
                <a:gd name="T18" fmla="*/ 364998 w 364998"/>
                <a:gd name="T19" fmla="*/ 174473 h 17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364998" h="174473">
                  <a:moveTo>
                    <a:pt x="5181" y="0"/>
                  </a:moveTo>
                  <a:lnTo>
                    <a:pt x="300259" y="135167"/>
                  </a:lnTo>
                  <a:lnTo>
                    <a:pt x="313131" y="107061"/>
                  </a:lnTo>
                  <a:lnTo>
                    <a:pt x="364998" y="171628"/>
                  </a:lnTo>
                  <a:lnTo>
                    <a:pt x="282257" y="174473"/>
                  </a:lnTo>
                  <a:lnTo>
                    <a:pt x="295127" y="146373"/>
                  </a:lnTo>
                  <a:lnTo>
                    <a:pt x="0" y="11113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60" name="Shape 10587">
              <a:extLst>
                <a:ext uri="{FF2B5EF4-FFF2-40B4-BE49-F238E27FC236}">
                  <a16:creationId xmlns:a16="http://schemas.microsoft.com/office/drawing/2014/main" id="{6F4CBE40-9B4E-45CD-92A1-03F426B8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1" y="31900"/>
              <a:ext cx="12348" cy="2908"/>
            </a:xfrm>
            <a:custGeom>
              <a:avLst/>
              <a:gdLst>
                <a:gd name="T0" fmla="*/ 0 w 1234770"/>
                <a:gd name="T1" fmla="*/ 0 h 290792"/>
                <a:gd name="T2" fmla="*/ 1234770 w 1234770"/>
                <a:gd name="T3" fmla="*/ 0 h 290792"/>
                <a:gd name="T4" fmla="*/ 1234770 w 1234770"/>
                <a:gd name="T5" fmla="*/ 290792 h 290792"/>
                <a:gd name="T6" fmla="*/ 0 w 1234770"/>
                <a:gd name="T7" fmla="*/ 290792 h 290792"/>
                <a:gd name="T8" fmla="*/ 0 w 1234770"/>
                <a:gd name="T9" fmla="*/ 0 h 290792"/>
                <a:gd name="T10" fmla="*/ 0 w 1234770"/>
                <a:gd name="T11" fmla="*/ 0 h 290792"/>
                <a:gd name="T12" fmla="*/ 1234770 w 1234770"/>
                <a:gd name="T13" fmla="*/ 290792 h 290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34770" h="290792">
                  <a:moveTo>
                    <a:pt x="0" y="0"/>
                  </a:moveTo>
                  <a:lnTo>
                    <a:pt x="1234770" y="0"/>
                  </a:lnTo>
                  <a:lnTo>
                    <a:pt x="1234770" y="290792"/>
                  </a:lnTo>
                  <a:lnTo>
                    <a:pt x="0" y="290792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1" name="Shape 597">
              <a:extLst>
                <a:ext uri="{FF2B5EF4-FFF2-40B4-BE49-F238E27FC236}">
                  <a16:creationId xmlns:a16="http://schemas.microsoft.com/office/drawing/2014/main" id="{2DA222E6-CCFE-4645-998F-09B48C606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1" y="31902"/>
              <a:ext cx="12348" cy="2908"/>
            </a:xfrm>
            <a:custGeom>
              <a:avLst/>
              <a:gdLst>
                <a:gd name="T0" fmla="*/ 0 w 1234770"/>
                <a:gd name="T1" fmla="*/ 290792 h 290792"/>
                <a:gd name="T2" fmla="*/ 1234770 w 1234770"/>
                <a:gd name="T3" fmla="*/ 290792 h 290792"/>
                <a:gd name="T4" fmla="*/ 1234770 w 1234770"/>
                <a:gd name="T5" fmla="*/ 0 h 290792"/>
                <a:gd name="T6" fmla="*/ 0 w 1234770"/>
                <a:gd name="T7" fmla="*/ 0 h 290792"/>
                <a:gd name="T8" fmla="*/ 0 w 1234770"/>
                <a:gd name="T9" fmla="*/ 290792 h 290792"/>
                <a:gd name="T10" fmla="*/ 0 w 1234770"/>
                <a:gd name="T11" fmla="*/ 0 h 290792"/>
                <a:gd name="T12" fmla="*/ 1234770 w 1234770"/>
                <a:gd name="T13" fmla="*/ 290792 h 290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34770" h="290792">
                  <a:moveTo>
                    <a:pt x="0" y="290792"/>
                  </a:moveTo>
                  <a:lnTo>
                    <a:pt x="1234770" y="290792"/>
                  </a:lnTo>
                  <a:lnTo>
                    <a:pt x="1234770" y="0"/>
                  </a:lnTo>
                  <a:lnTo>
                    <a:pt x="0" y="0"/>
                  </a:lnTo>
                  <a:lnTo>
                    <a:pt x="0" y="290792"/>
                  </a:lnTo>
                  <a:close/>
                </a:path>
              </a:pathLst>
            </a:custGeom>
            <a:noFill/>
            <a:ln w="12344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8C43CEE-5FC4-41BC-88FA-86DC792B2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7" y="32601"/>
              <a:ext cx="14423" cy="1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Висок ризик од КВЗ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A44BB9-E34D-4F79-AAA2-B9940D9C6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2" y="32237"/>
              <a:ext cx="668" cy="2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75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Shape 10588">
              <a:extLst>
                <a:ext uri="{FF2B5EF4-FFF2-40B4-BE49-F238E27FC236}">
                  <a16:creationId xmlns:a16="http://schemas.microsoft.com/office/drawing/2014/main" id="{A5EF6BA3-07B1-49C3-A604-B6483CF0D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1" y="36570"/>
              <a:ext cx="12483" cy="2957"/>
            </a:xfrm>
            <a:custGeom>
              <a:avLst/>
              <a:gdLst>
                <a:gd name="T0" fmla="*/ 0 w 1248346"/>
                <a:gd name="T1" fmla="*/ 0 h 295732"/>
                <a:gd name="T2" fmla="*/ 1248346 w 1248346"/>
                <a:gd name="T3" fmla="*/ 0 h 295732"/>
                <a:gd name="T4" fmla="*/ 1248346 w 1248346"/>
                <a:gd name="T5" fmla="*/ 295732 h 295732"/>
                <a:gd name="T6" fmla="*/ 0 w 1248346"/>
                <a:gd name="T7" fmla="*/ 295732 h 295732"/>
                <a:gd name="T8" fmla="*/ 0 w 1248346"/>
                <a:gd name="T9" fmla="*/ 0 h 295732"/>
                <a:gd name="T10" fmla="*/ 0 w 1248346"/>
                <a:gd name="T11" fmla="*/ 0 h 295732"/>
                <a:gd name="T12" fmla="*/ 1248346 w 1248346"/>
                <a:gd name="T13" fmla="*/ 295732 h 295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48346" h="295732">
                  <a:moveTo>
                    <a:pt x="0" y="0"/>
                  </a:moveTo>
                  <a:lnTo>
                    <a:pt x="1248346" y="0"/>
                  </a:lnTo>
                  <a:lnTo>
                    <a:pt x="1248346" y="295732"/>
                  </a:lnTo>
                  <a:lnTo>
                    <a:pt x="0" y="295732"/>
                  </a:lnTo>
                  <a:lnTo>
                    <a:pt x="0" y="0"/>
                  </a:lnTo>
                </a:path>
              </a:pathLst>
            </a:custGeom>
            <a:solidFill>
              <a:srgbClr val="6BF6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65" name="Shape 602">
              <a:extLst>
                <a:ext uri="{FF2B5EF4-FFF2-40B4-BE49-F238E27FC236}">
                  <a16:creationId xmlns:a16="http://schemas.microsoft.com/office/drawing/2014/main" id="{19D1BB50-EC2E-4CD6-A463-D7A0A7390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1" y="36570"/>
              <a:ext cx="12483" cy="2957"/>
            </a:xfrm>
            <a:custGeom>
              <a:avLst/>
              <a:gdLst>
                <a:gd name="T0" fmla="*/ 0 w 1248346"/>
                <a:gd name="T1" fmla="*/ 295732 h 295732"/>
                <a:gd name="T2" fmla="*/ 1248346 w 1248346"/>
                <a:gd name="T3" fmla="*/ 295732 h 295732"/>
                <a:gd name="T4" fmla="*/ 1248346 w 1248346"/>
                <a:gd name="T5" fmla="*/ 0 h 295732"/>
                <a:gd name="T6" fmla="*/ 0 w 1248346"/>
                <a:gd name="T7" fmla="*/ 0 h 295732"/>
                <a:gd name="T8" fmla="*/ 0 w 1248346"/>
                <a:gd name="T9" fmla="*/ 295732 h 295732"/>
                <a:gd name="T10" fmla="*/ 0 w 1248346"/>
                <a:gd name="T11" fmla="*/ 0 h 295732"/>
                <a:gd name="T12" fmla="*/ 1248346 w 1248346"/>
                <a:gd name="T13" fmla="*/ 295732 h 295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48346" h="295732">
                  <a:moveTo>
                    <a:pt x="0" y="295732"/>
                  </a:moveTo>
                  <a:lnTo>
                    <a:pt x="1248346" y="295732"/>
                  </a:lnTo>
                  <a:lnTo>
                    <a:pt x="1248346" y="0"/>
                  </a:lnTo>
                  <a:lnTo>
                    <a:pt x="0" y="0"/>
                  </a:lnTo>
                  <a:lnTo>
                    <a:pt x="0" y="295732"/>
                  </a:lnTo>
                  <a:close/>
                </a:path>
              </a:pathLst>
            </a:custGeom>
            <a:noFill/>
            <a:ln w="12344">
              <a:solidFill>
                <a:srgbClr val="4472C4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95F59D9-3126-4863-996A-BADC67A6C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3" y="37387"/>
              <a:ext cx="12974" cy="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200" b="1" dirty="0">
                  <a:solidFill>
                    <a:srgbClr val="34515E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Низок ризик од КВЗ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DDE5854-636B-4402-B516-EBD6BF70C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66" y="36920"/>
              <a:ext cx="668" cy="2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mk-MK" sz="175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mk-MK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Shape 606">
              <a:extLst>
                <a:ext uri="{FF2B5EF4-FFF2-40B4-BE49-F238E27FC236}">
                  <a16:creationId xmlns:a16="http://schemas.microsoft.com/office/drawing/2014/main" id="{6A31758F-0358-40C2-B972-B0371B24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2" y="26255"/>
              <a:ext cx="741" cy="2305"/>
            </a:xfrm>
            <a:custGeom>
              <a:avLst/>
              <a:gdLst>
                <a:gd name="T0" fmla="*/ 33338 w 74079"/>
                <a:gd name="T1" fmla="*/ 0 h 230403"/>
                <a:gd name="T2" fmla="*/ 45682 w 74079"/>
                <a:gd name="T3" fmla="*/ 127 h 230403"/>
                <a:gd name="T4" fmla="*/ 43163 w 74079"/>
                <a:gd name="T5" fmla="*/ 156420 h 230403"/>
                <a:gd name="T6" fmla="*/ 74079 w 74079"/>
                <a:gd name="T7" fmla="*/ 156934 h 230403"/>
                <a:gd name="T8" fmla="*/ 35801 w 74079"/>
                <a:gd name="T9" fmla="*/ 230403 h 230403"/>
                <a:gd name="T10" fmla="*/ 0 w 74079"/>
                <a:gd name="T11" fmla="*/ 155702 h 230403"/>
                <a:gd name="T12" fmla="*/ 30818 w 74079"/>
                <a:gd name="T13" fmla="*/ 156215 h 230403"/>
                <a:gd name="T14" fmla="*/ 33338 w 74079"/>
                <a:gd name="T15" fmla="*/ 0 h 230403"/>
                <a:gd name="T16" fmla="*/ 0 w 74079"/>
                <a:gd name="T17" fmla="*/ 0 h 230403"/>
                <a:gd name="T18" fmla="*/ 74079 w 74079"/>
                <a:gd name="T19" fmla="*/ 230403 h 230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74079" h="230403">
                  <a:moveTo>
                    <a:pt x="33338" y="0"/>
                  </a:moveTo>
                  <a:lnTo>
                    <a:pt x="45682" y="127"/>
                  </a:lnTo>
                  <a:lnTo>
                    <a:pt x="43163" y="156420"/>
                  </a:lnTo>
                  <a:lnTo>
                    <a:pt x="74079" y="156934"/>
                  </a:lnTo>
                  <a:lnTo>
                    <a:pt x="35801" y="230403"/>
                  </a:lnTo>
                  <a:lnTo>
                    <a:pt x="0" y="155702"/>
                  </a:lnTo>
                  <a:lnTo>
                    <a:pt x="30818" y="156215"/>
                  </a:lnTo>
                  <a:lnTo>
                    <a:pt x="33338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  <p:sp>
          <p:nvSpPr>
            <p:cNvPr id="69" name="Shape 607">
              <a:extLst>
                <a:ext uri="{FF2B5EF4-FFF2-40B4-BE49-F238E27FC236}">
                  <a16:creationId xmlns:a16="http://schemas.microsoft.com/office/drawing/2014/main" id="{216EA52C-ABE4-4DD5-92EF-F213F7ED3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7" y="26391"/>
              <a:ext cx="741" cy="2304"/>
            </a:xfrm>
            <a:custGeom>
              <a:avLst/>
              <a:gdLst>
                <a:gd name="T0" fmla="*/ 33338 w 74079"/>
                <a:gd name="T1" fmla="*/ 0 h 230403"/>
                <a:gd name="T2" fmla="*/ 45682 w 74079"/>
                <a:gd name="T3" fmla="*/ 127 h 230403"/>
                <a:gd name="T4" fmla="*/ 43163 w 74079"/>
                <a:gd name="T5" fmla="*/ 156420 h 230403"/>
                <a:gd name="T6" fmla="*/ 74079 w 74079"/>
                <a:gd name="T7" fmla="*/ 156934 h 230403"/>
                <a:gd name="T8" fmla="*/ 35801 w 74079"/>
                <a:gd name="T9" fmla="*/ 230403 h 230403"/>
                <a:gd name="T10" fmla="*/ 0 w 74079"/>
                <a:gd name="T11" fmla="*/ 155702 h 230403"/>
                <a:gd name="T12" fmla="*/ 30819 w 74079"/>
                <a:gd name="T13" fmla="*/ 156215 h 230403"/>
                <a:gd name="T14" fmla="*/ 33338 w 74079"/>
                <a:gd name="T15" fmla="*/ 0 h 230403"/>
                <a:gd name="T16" fmla="*/ 0 w 74079"/>
                <a:gd name="T17" fmla="*/ 0 h 230403"/>
                <a:gd name="T18" fmla="*/ 74079 w 74079"/>
                <a:gd name="T19" fmla="*/ 230403 h 230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74079" h="230403">
                  <a:moveTo>
                    <a:pt x="33338" y="0"/>
                  </a:moveTo>
                  <a:lnTo>
                    <a:pt x="45682" y="127"/>
                  </a:lnTo>
                  <a:lnTo>
                    <a:pt x="43163" y="156420"/>
                  </a:lnTo>
                  <a:lnTo>
                    <a:pt x="74079" y="156934"/>
                  </a:lnTo>
                  <a:lnTo>
                    <a:pt x="35801" y="230403"/>
                  </a:lnTo>
                  <a:lnTo>
                    <a:pt x="0" y="155702"/>
                  </a:lnTo>
                  <a:lnTo>
                    <a:pt x="30819" y="156215"/>
                  </a:lnTo>
                  <a:lnTo>
                    <a:pt x="33338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mk-MK"/>
            </a:p>
          </p:txBody>
        </p:sp>
      </p:grpSp>
    </p:spTree>
    <p:extLst>
      <p:ext uri="{BB962C8B-B14F-4D97-AF65-F5344CB8AC3E}">
        <p14:creationId xmlns:p14="http://schemas.microsoft.com/office/powerpoint/2010/main" val="284659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body" idx="1"/>
          </p:nvPr>
        </p:nvSpPr>
        <p:spPr>
          <a:xfrm>
            <a:off x="239487" y="1904711"/>
            <a:ext cx="5223467" cy="46187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882" indent="-342882">
              <a:spcBef>
                <a:spcPts val="0"/>
              </a:spcBef>
              <a:buClr>
                <a:srgbClr val="1C313A"/>
              </a:buClr>
              <a:buSzPct val="100000"/>
              <a:buFont typeface="+mj-lt"/>
              <a:buAutoNum type="arabicPeriod"/>
            </a:pPr>
            <a:r>
              <a:rPr lang="en-GB" sz="2000" b="1" dirty="0">
                <a:solidFill>
                  <a:srgbClr val="1C313A"/>
                </a:solidFill>
              </a:rPr>
              <a:t>age</a:t>
            </a:r>
            <a:r>
              <a:rPr lang="en-GB" sz="2000" dirty="0">
                <a:solidFill>
                  <a:srgbClr val="1C313A"/>
                </a:solidFill>
              </a:rPr>
              <a:t> - </a:t>
            </a:r>
            <a:r>
              <a:rPr lang="en-GB" sz="2000" dirty="0" err="1">
                <a:solidFill>
                  <a:srgbClr val="1C313A"/>
                </a:solidFill>
              </a:rPr>
              <a:t>Возраст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во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години</a:t>
            </a:r>
            <a:endParaRPr sz="2000" dirty="0">
              <a:solidFill>
                <a:srgbClr val="1C313A"/>
              </a:solidFill>
            </a:endParaRPr>
          </a:p>
          <a:p>
            <a:pPr marL="342882" indent="-342882">
              <a:buClr>
                <a:srgbClr val="1C313A"/>
              </a:buClr>
              <a:buSzPct val="100000"/>
              <a:buFont typeface="+mj-lt"/>
              <a:buAutoNum type="arabicPeriod"/>
            </a:pPr>
            <a:r>
              <a:rPr lang="en-GB" sz="2000" b="1" dirty="0">
                <a:solidFill>
                  <a:srgbClr val="1C313A"/>
                </a:solidFill>
              </a:rPr>
              <a:t>sex</a:t>
            </a:r>
            <a:r>
              <a:rPr lang="en-GB" sz="2000" dirty="0">
                <a:solidFill>
                  <a:srgbClr val="1C313A"/>
                </a:solidFill>
              </a:rPr>
              <a:t> - (1 = </a:t>
            </a:r>
            <a:r>
              <a:rPr lang="en-GB" sz="2000" dirty="0" err="1">
                <a:solidFill>
                  <a:srgbClr val="1C313A"/>
                </a:solidFill>
              </a:rPr>
              <a:t>машки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пол</a:t>
            </a:r>
            <a:r>
              <a:rPr lang="en-GB" sz="2000" dirty="0">
                <a:solidFill>
                  <a:srgbClr val="1C313A"/>
                </a:solidFill>
              </a:rPr>
              <a:t>; 0 = </a:t>
            </a:r>
            <a:r>
              <a:rPr lang="en-GB" sz="2000" dirty="0" err="1">
                <a:solidFill>
                  <a:srgbClr val="1C313A"/>
                </a:solidFill>
              </a:rPr>
              <a:t>женски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пол</a:t>
            </a:r>
            <a:r>
              <a:rPr lang="en-GB" sz="2000" dirty="0">
                <a:solidFill>
                  <a:srgbClr val="1C313A"/>
                </a:solidFill>
              </a:rPr>
              <a:t>)</a:t>
            </a:r>
            <a:endParaRPr sz="2000" dirty="0">
              <a:solidFill>
                <a:srgbClr val="1C313A"/>
              </a:solidFill>
            </a:endParaRPr>
          </a:p>
          <a:p>
            <a:pPr marL="342882" indent="-342882">
              <a:buClr>
                <a:srgbClr val="1C313A"/>
              </a:buClr>
              <a:buSzPct val="100000"/>
              <a:buFont typeface="+mj-lt"/>
              <a:buAutoNum type="arabicPeriod"/>
            </a:pPr>
            <a:r>
              <a:rPr lang="en-GB" sz="2000" b="1" dirty="0">
                <a:solidFill>
                  <a:srgbClr val="1C313A"/>
                </a:solidFill>
              </a:rPr>
              <a:t>cp</a:t>
            </a:r>
            <a:r>
              <a:rPr lang="en-GB" sz="2000" dirty="0">
                <a:solidFill>
                  <a:srgbClr val="1C313A"/>
                </a:solidFill>
              </a:rPr>
              <a:t> - </a:t>
            </a:r>
            <a:r>
              <a:rPr lang="en-GB" sz="2000" dirty="0" err="1">
                <a:solidFill>
                  <a:srgbClr val="1C313A"/>
                </a:solidFill>
              </a:rPr>
              <a:t>Тип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на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болка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вo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градите</a:t>
            </a:r>
            <a:endParaRPr sz="2000" dirty="0">
              <a:solidFill>
                <a:srgbClr val="1C313A"/>
              </a:solidFill>
            </a:endParaRPr>
          </a:p>
          <a:p>
            <a:pPr lvl="1">
              <a:buClr>
                <a:srgbClr val="1C313A"/>
              </a:buClr>
              <a:buSzPct val="100000"/>
            </a:pPr>
            <a:r>
              <a:rPr lang="en-GB" sz="2000" dirty="0">
                <a:solidFill>
                  <a:srgbClr val="1C313A"/>
                </a:solidFill>
              </a:rPr>
              <a:t>0: </a:t>
            </a:r>
            <a:r>
              <a:rPr lang="en-GB" sz="2000" dirty="0" err="1">
                <a:solidFill>
                  <a:srgbClr val="1C313A"/>
                </a:solidFill>
              </a:rPr>
              <a:t>Асимптоматски</a:t>
            </a:r>
            <a:r>
              <a:rPr lang="en-GB" sz="2000" dirty="0">
                <a:solidFill>
                  <a:srgbClr val="1C313A"/>
                </a:solidFill>
              </a:rPr>
              <a:t>:  </a:t>
            </a:r>
            <a:r>
              <a:rPr lang="en-GB" sz="2000" dirty="0" err="1">
                <a:solidFill>
                  <a:srgbClr val="1C313A"/>
                </a:solidFill>
              </a:rPr>
              <a:t>не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покажува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знаци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на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болест</a:t>
            </a:r>
            <a:endParaRPr sz="2000" dirty="0">
              <a:solidFill>
                <a:srgbClr val="1C313A"/>
              </a:solidFill>
            </a:endParaRPr>
          </a:p>
          <a:p>
            <a:pPr lvl="1">
              <a:buClr>
                <a:srgbClr val="1C313A"/>
              </a:buClr>
              <a:buSzPct val="100000"/>
            </a:pPr>
            <a:r>
              <a:rPr lang="en-GB" sz="2000" dirty="0">
                <a:solidFill>
                  <a:srgbClr val="1C313A"/>
                </a:solidFill>
              </a:rPr>
              <a:t>1: </a:t>
            </a:r>
            <a:r>
              <a:rPr lang="en-GB" sz="2000" dirty="0" err="1">
                <a:solidFill>
                  <a:srgbClr val="1C313A"/>
                </a:solidFill>
              </a:rPr>
              <a:t>Атипична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ангинa</a:t>
            </a:r>
            <a:endParaRPr sz="2000" dirty="0">
              <a:solidFill>
                <a:srgbClr val="1C313A"/>
              </a:solidFill>
            </a:endParaRPr>
          </a:p>
          <a:p>
            <a:pPr lvl="1">
              <a:buClr>
                <a:srgbClr val="1C313A"/>
              </a:buClr>
              <a:buSzPct val="100000"/>
            </a:pPr>
            <a:r>
              <a:rPr lang="en-GB" sz="2000" dirty="0">
                <a:solidFill>
                  <a:srgbClr val="1C313A"/>
                </a:solidFill>
              </a:rPr>
              <a:t>2: </a:t>
            </a:r>
            <a:r>
              <a:rPr lang="en-GB" sz="2000" dirty="0" err="1">
                <a:solidFill>
                  <a:srgbClr val="1C313A"/>
                </a:solidFill>
              </a:rPr>
              <a:t>Не-ангинална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болка</a:t>
            </a:r>
            <a:r>
              <a:rPr lang="en-GB" sz="2000" dirty="0">
                <a:solidFill>
                  <a:srgbClr val="1C313A"/>
                </a:solidFill>
              </a:rPr>
              <a:t>: </a:t>
            </a:r>
            <a:r>
              <a:rPr lang="en-GB" sz="2000" dirty="0" err="1">
                <a:solidFill>
                  <a:srgbClr val="1C313A"/>
                </a:solidFill>
              </a:rPr>
              <a:t>типично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езофагеални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грчеви</a:t>
            </a:r>
            <a:r>
              <a:rPr lang="en-GB" sz="2000" dirty="0">
                <a:solidFill>
                  <a:srgbClr val="1C313A"/>
                </a:solidFill>
              </a:rPr>
              <a:t> (</a:t>
            </a:r>
            <a:r>
              <a:rPr lang="en-GB" sz="2000" dirty="0" err="1">
                <a:solidFill>
                  <a:srgbClr val="1C313A"/>
                </a:solidFill>
              </a:rPr>
              <a:t>не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поврзани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со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срцето</a:t>
            </a:r>
            <a:r>
              <a:rPr lang="en-GB" sz="2000" dirty="0">
                <a:solidFill>
                  <a:srgbClr val="1C313A"/>
                </a:solidFill>
              </a:rPr>
              <a:t>)</a:t>
            </a:r>
            <a:endParaRPr sz="2000" dirty="0">
              <a:solidFill>
                <a:srgbClr val="1C313A"/>
              </a:solidFill>
            </a:endParaRPr>
          </a:p>
          <a:p>
            <a:pPr lvl="1">
              <a:buClr>
                <a:srgbClr val="1C313A"/>
              </a:buClr>
              <a:buSzPct val="100000"/>
            </a:pPr>
            <a:r>
              <a:rPr lang="en-GB" sz="2000" dirty="0">
                <a:solidFill>
                  <a:srgbClr val="1C313A"/>
                </a:solidFill>
              </a:rPr>
              <a:t>3: </a:t>
            </a:r>
            <a:r>
              <a:rPr lang="en-GB" sz="2000" dirty="0" err="1">
                <a:solidFill>
                  <a:srgbClr val="1C313A"/>
                </a:solidFill>
              </a:rPr>
              <a:t>Типична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ангина</a:t>
            </a:r>
            <a:r>
              <a:rPr lang="en-GB" sz="2000" dirty="0">
                <a:solidFill>
                  <a:srgbClr val="1C313A"/>
                </a:solidFill>
              </a:rPr>
              <a:t>: </a:t>
            </a:r>
            <a:r>
              <a:rPr lang="en-GB" sz="2000" dirty="0" err="1">
                <a:solidFill>
                  <a:srgbClr val="1C313A"/>
                </a:solidFill>
              </a:rPr>
              <a:t>болка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во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градите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поврзана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со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намалување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нa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снабдувањето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со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крв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во</a:t>
            </a:r>
            <a:r>
              <a:rPr lang="en-GB" sz="2000" dirty="0">
                <a:solidFill>
                  <a:srgbClr val="1C313A"/>
                </a:solidFill>
              </a:rPr>
              <a:t> </a:t>
            </a:r>
            <a:r>
              <a:rPr lang="en-GB" sz="2000" dirty="0" err="1">
                <a:solidFill>
                  <a:srgbClr val="1C313A"/>
                </a:solidFill>
              </a:rPr>
              <a:t>срцето</a:t>
            </a:r>
            <a:endParaRPr sz="2000" dirty="0">
              <a:solidFill>
                <a:srgbClr val="1C313A"/>
              </a:solidFill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258339" y="18257"/>
            <a:ext cx="10257263" cy="13073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4000"/>
            </a:pPr>
            <a:r>
              <a:rPr lang="en-GB" dirty="0" err="1"/>
              <a:t>Опис</a:t>
            </a:r>
            <a:r>
              <a:rPr lang="en-GB" dirty="0"/>
              <a:t> </a:t>
            </a:r>
            <a:r>
              <a:rPr lang="en-GB" dirty="0" err="1"/>
              <a:t>на</a:t>
            </a:r>
            <a:r>
              <a:rPr lang="en-GB" dirty="0"/>
              <a:t> </a:t>
            </a:r>
            <a:r>
              <a:rPr lang="en-GB" dirty="0" err="1"/>
              <a:t>карактеристиките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DB9C2-C8C2-47E3-A7CB-954FDBFA6271}"/>
              </a:ext>
            </a:extLst>
          </p:cNvPr>
          <p:cNvSpPr txBox="1"/>
          <p:nvPr/>
        </p:nvSpPr>
        <p:spPr>
          <a:xfrm>
            <a:off x="6365631" y="1904711"/>
            <a:ext cx="5310554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1C313A"/>
              </a:buClr>
              <a:buSzPct val="100000"/>
              <a:buFont typeface="+mj-lt"/>
              <a:buAutoNum type="arabicPeriod" startAt="4"/>
            </a:pPr>
            <a:r>
              <a:rPr lang="en-GB" sz="2000" b="1" dirty="0" err="1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trestbps</a:t>
            </a:r>
            <a:r>
              <a:rPr lang="en-GB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mk-MK" sz="2000" dirty="0" err="1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Систолен</a:t>
            </a:r>
            <a:r>
              <a:rPr lang="mk-MK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</a:t>
            </a:r>
            <a:r>
              <a:rPr lang="en-GB" sz="2000" dirty="0" err="1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рвен</a:t>
            </a:r>
            <a:r>
              <a:rPr lang="en-GB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притисок</a:t>
            </a:r>
            <a:r>
              <a:rPr lang="en-GB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</a:t>
            </a:r>
            <a:r>
              <a:rPr lang="en-GB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мирување</a:t>
            </a:r>
            <a:r>
              <a:rPr lang="en-GB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2000" dirty="0" err="1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</a:t>
            </a:r>
            <a:r>
              <a:rPr lang="en-GB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mmHg)</a:t>
            </a:r>
          </a:p>
          <a:p>
            <a:pPr marL="342882" indent="-342882" algn="just">
              <a:buClr>
                <a:srgbClr val="1C313A"/>
              </a:buClr>
              <a:buSzPct val="100000"/>
              <a:buFont typeface="+mj-lt"/>
              <a:buAutoNum type="arabicPeriod" startAt="5"/>
            </a:pPr>
            <a:r>
              <a:rPr lang="ru-RU" sz="2000" b="1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chol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Серумскиот холестерол во mg/dl</a:t>
            </a:r>
          </a:p>
          <a:p>
            <a:pPr marL="800100" lvl="1" indent="-342900" algn="just">
              <a:buClr>
                <a:srgbClr val="1C313A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над 200 е причина за загриженост</a:t>
            </a:r>
            <a:endParaRPr lang="en-US" sz="2000" dirty="0">
              <a:solidFill>
                <a:srgbClr val="1C31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82" indent="-342882" algn="just">
              <a:lnSpc>
                <a:spcPct val="90000"/>
              </a:lnSpc>
              <a:spcBef>
                <a:spcPts val="1000"/>
              </a:spcBef>
              <a:buClr>
                <a:srgbClr val="1C313A"/>
              </a:buClr>
              <a:buSzPct val="100000"/>
              <a:buFont typeface="+mj-lt"/>
              <a:buAutoNum type="arabicPeriod" startAt="6"/>
            </a:pPr>
            <a:r>
              <a:rPr lang="ru-RU" sz="2000" b="1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fbs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Шеќер во крвта повисок од 120 mg/dl </a:t>
            </a:r>
            <a:r>
              <a:rPr lang="en-US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= точно; 0 = неточно)</a:t>
            </a:r>
          </a:p>
          <a:p>
            <a:pPr marL="685766" lvl="1" indent="-228589" algn="just">
              <a:lnSpc>
                <a:spcPct val="90000"/>
              </a:lnSpc>
              <a:spcBef>
                <a:spcPts val="500"/>
              </a:spcBef>
              <a:buClr>
                <a:srgbClr val="1C313A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тестиран наутро пред да се јаде или пие вода</a:t>
            </a:r>
          </a:p>
          <a:p>
            <a:pPr marL="685766" lvl="1" indent="-228589" algn="just">
              <a:lnSpc>
                <a:spcPct val="90000"/>
              </a:lnSpc>
              <a:spcBef>
                <a:spcPts val="500"/>
              </a:spcBef>
              <a:buClr>
                <a:srgbClr val="1C313A"/>
              </a:buClr>
              <a:buSzPct val="100000"/>
              <a:buFont typeface="Arial" panose="020B0604020202020204" pitchFamily="34" charset="0"/>
              <a:buChar char="•"/>
            </a:pPr>
            <a:r>
              <a:rPr lang="mk-MK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над 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126 mg/d</a:t>
            </a:r>
            <a:r>
              <a:rPr lang="en-US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сигнализира дијабетес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7eb62866c_0_3"/>
          <p:cNvSpPr txBox="1">
            <a:spLocks noGrp="1"/>
          </p:cNvSpPr>
          <p:nvPr>
            <p:ph type="title"/>
          </p:nvPr>
        </p:nvSpPr>
        <p:spPr>
          <a:xfrm>
            <a:off x="258339" y="18255"/>
            <a:ext cx="10257300" cy="1307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 dirty="0" err="1"/>
              <a:t>Опис</a:t>
            </a:r>
            <a:r>
              <a:rPr lang="en-GB" dirty="0"/>
              <a:t> </a:t>
            </a:r>
            <a:r>
              <a:rPr lang="en-GB" dirty="0" err="1"/>
              <a:t>на</a:t>
            </a:r>
            <a:r>
              <a:rPr lang="en-GB" dirty="0"/>
              <a:t> </a:t>
            </a:r>
            <a:r>
              <a:rPr lang="en-GB" dirty="0" err="1"/>
              <a:t>карактеристиките</a:t>
            </a:r>
            <a:endParaRPr dirty="0"/>
          </a:p>
        </p:txBody>
      </p:sp>
      <p:sp>
        <p:nvSpPr>
          <p:cNvPr id="2" name="Google Shape;106;p3">
            <a:extLst>
              <a:ext uri="{FF2B5EF4-FFF2-40B4-BE49-F238E27FC236}">
                <a16:creationId xmlns:a16="http://schemas.microsoft.com/office/drawing/2014/main" id="{357A211A-CFF7-6C9E-266D-268739267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71001" y="1514361"/>
            <a:ext cx="4552547" cy="38292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457200">
              <a:spcBef>
                <a:spcPts val="0"/>
              </a:spcBef>
              <a:buClr>
                <a:srgbClr val="1C313A"/>
              </a:buClr>
              <a:buSzPct val="100000"/>
              <a:buFont typeface="+mj-lt"/>
              <a:buAutoNum type="arabicPeriod" startAt="11"/>
            </a:pPr>
            <a:r>
              <a:rPr lang="en-GB" sz="2000" b="1" dirty="0">
                <a:solidFill>
                  <a:srgbClr val="1C313A"/>
                </a:solidFill>
                <a:ea typeface="Arial"/>
                <a:sym typeface="Arial"/>
              </a:rPr>
              <a:t>slope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 -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Наклон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на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 ST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сегментот</a:t>
            </a:r>
            <a:endParaRPr sz="2000" dirty="0">
              <a:solidFill>
                <a:srgbClr val="1C313A"/>
              </a:solidFill>
            </a:endParaRPr>
          </a:p>
          <a:p>
            <a:pPr lvl="1">
              <a:buClr>
                <a:srgbClr val="1C313A"/>
              </a:buClr>
              <a:buSzPct val="100000"/>
            </a:pP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0: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Наведнат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: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знаци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на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нездраво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срце</a:t>
            </a:r>
            <a:endParaRPr sz="2000" dirty="0">
              <a:solidFill>
                <a:srgbClr val="1C313A"/>
              </a:solidFill>
            </a:endParaRPr>
          </a:p>
          <a:p>
            <a:pPr lvl="1">
              <a:buClr>
                <a:srgbClr val="1C313A"/>
              </a:buClr>
              <a:buSzPct val="100000"/>
            </a:pP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1: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Рамно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наклонет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: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минимална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промена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 (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типично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здраво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срце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)</a:t>
            </a:r>
            <a:endParaRPr sz="2000" dirty="0">
              <a:solidFill>
                <a:srgbClr val="1C313A"/>
              </a:solidFill>
            </a:endParaRPr>
          </a:p>
          <a:p>
            <a:pPr lvl="1">
              <a:buClr>
                <a:srgbClr val="1C313A"/>
              </a:buClr>
              <a:buSzPct val="100000"/>
            </a:pP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2: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Нагорен</a:t>
            </a:r>
            <a:r>
              <a:rPr lang="en-GB" sz="2000" dirty="0">
                <a:solidFill>
                  <a:srgbClr val="1C313A"/>
                </a:solidFill>
                <a:ea typeface="Arial"/>
                <a:sym typeface="Arial"/>
              </a:rPr>
              <a:t>: </a:t>
            </a:r>
            <a:r>
              <a:rPr lang="en-GB" sz="2000" dirty="0" err="1">
                <a:solidFill>
                  <a:srgbClr val="1C313A"/>
                </a:solidFill>
                <a:ea typeface="Arial"/>
                <a:sym typeface="Arial"/>
              </a:rPr>
              <a:t>невообичаено</a:t>
            </a:r>
            <a:endParaRPr sz="2000" dirty="0">
              <a:solidFill>
                <a:srgbClr val="1C313A"/>
              </a:solidFill>
            </a:endParaRPr>
          </a:p>
          <a:p>
            <a:pPr marL="76197" indent="0">
              <a:buClr>
                <a:schemeClr val="lt1"/>
              </a:buClr>
              <a:buSzPts val="1200"/>
              <a:buNone/>
            </a:pPr>
            <a:endParaRPr lang="en-US" sz="2000" dirty="0">
              <a:solidFill>
                <a:srgbClr val="1C313A"/>
              </a:solidFill>
              <a:ea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366B34-C78C-468D-BAA0-1A4B9A862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86" y="3028393"/>
            <a:ext cx="4086950" cy="42907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047539-1911-4252-B5F8-8F3DFEF0A907}"/>
              </a:ext>
            </a:extLst>
          </p:cNvPr>
          <p:cNvSpPr txBox="1"/>
          <p:nvPr/>
        </p:nvSpPr>
        <p:spPr>
          <a:xfrm>
            <a:off x="168452" y="1452083"/>
            <a:ext cx="6103394" cy="533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90000"/>
              </a:lnSpc>
              <a:spcBef>
                <a:spcPts val="1000"/>
              </a:spcBef>
              <a:buClr>
                <a:srgbClr val="1C313A"/>
              </a:buClr>
              <a:buSzPct val="100000"/>
              <a:buFont typeface="+mj-lt"/>
              <a:buAutoNum type="arabicPeriod" startAt="7"/>
            </a:pPr>
            <a:r>
              <a:rPr lang="ru-RU" sz="2000" b="1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restecg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Електрокардиографски резултати во мирување</a:t>
            </a:r>
          </a:p>
          <a:p>
            <a:pPr marL="914377" lvl="1" indent="-457200" algn="just">
              <a:lnSpc>
                <a:spcPct val="90000"/>
              </a:lnSpc>
              <a:spcBef>
                <a:spcPts val="500"/>
              </a:spcBef>
              <a:buClr>
                <a:srgbClr val="1C313A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0: Можна или дефинитивна хипертрофија на левата комора</a:t>
            </a:r>
          </a:p>
          <a:p>
            <a:pPr marL="914377" lvl="1" indent="-457200" algn="just">
              <a:lnSpc>
                <a:spcPct val="90000"/>
              </a:lnSpc>
              <a:spcBef>
                <a:spcPts val="500"/>
              </a:spcBef>
              <a:buClr>
                <a:srgbClr val="1C313A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 Ништо да се забележи</a:t>
            </a:r>
          </a:p>
          <a:p>
            <a:pPr marL="914377" lvl="1" indent="-457200" algn="just">
              <a:lnSpc>
                <a:spcPct val="90000"/>
              </a:lnSpc>
              <a:spcBef>
                <a:spcPts val="500"/>
              </a:spcBef>
              <a:buClr>
                <a:srgbClr val="1C313A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2: Абнормалност на ST-T бран</a:t>
            </a:r>
          </a:p>
          <a:p>
            <a:pPr marL="1371522" lvl="2" indent="-457200" algn="just">
              <a:lnSpc>
                <a:spcPct val="90000"/>
              </a:lnSpc>
              <a:spcBef>
                <a:spcPts val="500"/>
              </a:spcBef>
              <a:buClr>
                <a:srgbClr val="1C313A"/>
              </a:buClr>
              <a:buSzPct val="100000"/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инверзии на бранот Т и/или ST елевација или депресија</a:t>
            </a:r>
            <a:endParaRPr lang="en-US" sz="2000" dirty="0">
              <a:solidFill>
                <a:srgbClr val="1C31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spcBef>
                <a:spcPts val="0"/>
              </a:spcBef>
              <a:buClr>
                <a:srgbClr val="1C313A"/>
              </a:buClr>
              <a:buSzPct val="100000"/>
              <a:buFont typeface="+mj-lt"/>
              <a:buAutoNum type="arabicPeriod" startAt="7"/>
            </a:pPr>
            <a:endParaRPr lang="ru-RU" sz="2000" b="1" dirty="0">
              <a:solidFill>
                <a:srgbClr val="1C313A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57200" indent="-457200" algn="just">
              <a:spcBef>
                <a:spcPts val="0"/>
              </a:spcBef>
              <a:buClr>
                <a:srgbClr val="1C313A"/>
              </a:buClr>
              <a:buSzPct val="100000"/>
              <a:buFont typeface="+mj-lt"/>
              <a:buAutoNum type="arabicPeriod" startAt="7"/>
            </a:pPr>
            <a:r>
              <a:rPr lang="ru-RU" sz="2000" b="1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thalach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- Максимален пулс</a:t>
            </a:r>
            <a:r>
              <a:rPr lang="en-US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(bpm)</a:t>
            </a:r>
            <a:endParaRPr lang="ru-RU" sz="2000" dirty="0">
              <a:solidFill>
                <a:srgbClr val="1C31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Clr>
                <a:srgbClr val="1C313A"/>
              </a:buClr>
              <a:buSzPct val="100000"/>
              <a:buFont typeface="+mj-lt"/>
              <a:buAutoNum type="arabicPeriod" startAt="7"/>
            </a:pPr>
            <a:endParaRPr lang="ru-RU" sz="2000" b="1" dirty="0">
              <a:solidFill>
                <a:srgbClr val="1C313A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57200" indent="-457200" algn="just">
              <a:buClr>
                <a:srgbClr val="1C313A"/>
              </a:buClr>
              <a:buSzPct val="100000"/>
              <a:buFont typeface="+mj-lt"/>
              <a:buAutoNum type="arabicPeriod" startAt="7"/>
            </a:pPr>
            <a:r>
              <a:rPr lang="ru-RU" sz="2000" b="1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exang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- Индуцирана ангина</a:t>
            </a:r>
            <a:r>
              <a:rPr lang="en-US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mk-MK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при физички напор 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(1 = да; 0 = не)</a:t>
            </a:r>
            <a:endParaRPr lang="en-US" sz="2000" dirty="0">
              <a:solidFill>
                <a:srgbClr val="1C313A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57200" indent="-457200" algn="just">
              <a:buClr>
                <a:srgbClr val="1C313A"/>
              </a:buClr>
              <a:buSzPct val="100000"/>
              <a:buFont typeface="+mj-lt"/>
              <a:buAutoNum type="arabicPeriod" startAt="7"/>
            </a:pPr>
            <a:endParaRPr lang="ru-RU" sz="2000" b="1" dirty="0">
              <a:solidFill>
                <a:srgbClr val="1C313A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57200" indent="-457200" algn="just">
              <a:buClr>
                <a:srgbClr val="1C313A"/>
              </a:buClr>
              <a:buSzPct val="100000"/>
              <a:buFont typeface="+mj-lt"/>
              <a:buAutoNum type="arabicPeriod" startAt="7"/>
            </a:pPr>
            <a:r>
              <a:rPr lang="ru-RU" sz="2000" b="1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oldpeak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- Депресија на ST-сегментот предизвикана при физички напор во однос на мирување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3;g157eb62866c_0_3">
            <a:extLst>
              <a:ext uri="{FF2B5EF4-FFF2-40B4-BE49-F238E27FC236}">
                <a16:creationId xmlns:a16="http://schemas.microsoft.com/office/drawing/2014/main" id="{3D53F415-D5CC-416D-BC9A-3C84E4698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763" y="19050"/>
            <a:ext cx="10256837" cy="1306513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 dirty="0" err="1"/>
              <a:t>Опис</a:t>
            </a:r>
            <a:r>
              <a:rPr lang="en-GB" dirty="0"/>
              <a:t> </a:t>
            </a:r>
            <a:r>
              <a:rPr lang="en-GB" dirty="0" err="1"/>
              <a:t>на</a:t>
            </a:r>
            <a:r>
              <a:rPr lang="en-GB" dirty="0"/>
              <a:t> </a:t>
            </a:r>
            <a:r>
              <a:rPr lang="en-GB" dirty="0" err="1"/>
              <a:t>карактеристиките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2C3012-8879-4294-9E31-4D2BBF0436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73931" y="1763872"/>
            <a:ext cx="10498490" cy="2480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82" indent="-342882">
              <a:lnSpc>
                <a:spcPct val="90000"/>
              </a:lnSpc>
              <a:spcBef>
                <a:spcPts val="1000"/>
              </a:spcBef>
              <a:buClr>
                <a:srgbClr val="1C313A"/>
              </a:buClr>
              <a:buSzPct val="100000"/>
              <a:buFont typeface="+mj-lt"/>
              <a:buAutoNum type="arabicPeriod" startAt="12"/>
            </a:pPr>
            <a:r>
              <a:rPr lang="en-US" sz="2000" b="1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ru-RU" sz="2000" b="1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ca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- Број на главни садови на кои се детектирани наслаги користејќи флурос</a:t>
            </a:r>
            <a:r>
              <a:rPr lang="mk-MK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к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опија</a:t>
            </a:r>
          </a:p>
          <a:p>
            <a:pPr marL="685766" lvl="1" indent="-228589" algn="just">
              <a:buClr>
                <a:srgbClr val="1C313A"/>
              </a:buClr>
              <a:buSzPct val="100000"/>
            </a:pP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лекарот може да ја види крвта што минува со помош на флуроскопија</a:t>
            </a:r>
          </a:p>
          <a:p>
            <a:pPr marL="685766" lvl="1" indent="-228589" algn="just">
              <a:buClr>
                <a:srgbClr val="1C313A"/>
              </a:buClr>
              <a:buSzPct val="100000"/>
            </a:pP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колку повеќе движење на крвта, толку подобро (без згрутчување)</a:t>
            </a:r>
            <a:endParaRPr lang="ru-RU" sz="2000" dirty="0">
              <a:solidFill>
                <a:srgbClr val="1C31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589" indent="-228589" algn="just">
              <a:lnSpc>
                <a:spcPct val="90000"/>
              </a:lnSpc>
              <a:spcBef>
                <a:spcPts val="1000"/>
              </a:spcBef>
              <a:buClr>
                <a:srgbClr val="1C313A"/>
              </a:buClr>
              <a:buSzPct val="100000"/>
              <a:buFont typeface="+mj-lt"/>
              <a:buAutoNum type="arabicPeriod" startAt="12"/>
            </a:pPr>
            <a:r>
              <a:rPr lang="en-US" sz="2000" b="1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ru-RU" sz="2000" b="1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thal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- </a:t>
            </a:r>
            <a:r>
              <a:rPr lang="ru-RU" sz="2000" dirty="0">
                <a:solidFill>
                  <a:srgbClr val="1C313A"/>
                </a:solidFill>
                <a:ea typeface="Arial"/>
                <a:sym typeface="Arial"/>
              </a:rPr>
              <a:t>К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рвно пореметување наречено таласемија</a:t>
            </a:r>
            <a:endParaRPr lang="ru-RU" sz="2000" dirty="0">
              <a:solidFill>
                <a:srgbClr val="1C31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66" lvl="1" indent="-228589" algn="just">
              <a:buClr>
                <a:srgbClr val="1C313A"/>
              </a:buClr>
              <a:buSzPct val="100000"/>
            </a:pP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1: </a:t>
            </a:r>
            <a:r>
              <a:rPr lang="ru-RU" sz="2000" dirty="0">
                <a:solidFill>
                  <a:srgbClr val="1C313A"/>
                </a:solidFill>
                <a:ea typeface="Arial"/>
                <a:sym typeface="Arial"/>
              </a:rPr>
              <a:t>в</a:t>
            </a: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еќе поправен дефект: порано беше дефект, но сега е во ред</a:t>
            </a:r>
            <a:endParaRPr lang="ru-RU" sz="2000" dirty="0">
              <a:solidFill>
                <a:srgbClr val="1C31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66" lvl="1" indent="-228589" algn="just">
              <a:buClr>
                <a:srgbClr val="1C313A"/>
              </a:buClr>
              <a:buSzPct val="100000"/>
            </a:pP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2: нормален проток на крв </a:t>
            </a:r>
            <a:endParaRPr lang="ru-RU" sz="2000" dirty="0">
              <a:solidFill>
                <a:srgbClr val="1C31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66" lvl="1" indent="-228589" algn="just">
              <a:buClr>
                <a:srgbClr val="1C313A"/>
              </a:buClr>
              <a:buSzPct val="100000"/>
            </a:pPr>
            <a:r>
              <a:rPr lang="ru-RU" sz="2000" dirty="0">
                <a:solidFill>
                  <a:srgbClr val="1C313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3: реверзибилен дефект: нема правилно движење на крвта при физички напор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0BE79-370F-0854-A342-F4C7D6AB5EEA}"/>
              </a:ext>
            </a:extLst>
          </p:cNvPr>
          <p:cNvGrpSpPr/>
          <p:nvPr/>
        </p:nvGrpSpPr>
        <p:grpSpPr>
          <a:xfrm>
            <a:off x="2237604" y="5053131"/>
            <a:ext cx="7716789" cy="1097280"/>
            <a:chOff x="1642086" y="5064854"/>
            <a:chExt cx="7716789" cy="10972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769AC18-7A47-4ADA-9219-7821CE820D6C}"/>
                </a:ext>
              </a:extLst>
            </p:cNvPr>
            <p:cNvGrpSpPr/>
            <p:nvPr/>
          </p:nvGrpSpPr>
          <p:grpSpPr>
            <a:xfrm>
              <a:off x="2833122" y="5064854"/>
              <a:ext cx="6525753" cy="1097280"/>
              <a:chOff x="258337" y="4596585"/>
              <a:chExt cx="6351470" cy="1097280"/>
            </a:xfrm>
          </p:grpSpPr>
          <p:sp>
            <p:nvSpPr>
              <p:cNvPr id="7" name="Google Shape;165;p10">
                <a:extLst>
                  <a:ext uri="{FF2B5EF4-FFF2-40B4-BE49-F238E27FC236}">
                    <a16:creationId xmlns:a16="http://schemas.microsoft.com/office/drawing/2014/main" id="{04BD40EA-0E38-45F7-B795-B48A32E11423}"/>
                  </a:ext>
                </a:extLst>
              </p:cNvPr>
              <p:cNvSpPr/>
              <p:nvPr/>
            </p:nvSpPr>
            <p:spPr>
              <a:xfrm>
                <a:off x="258337" y="4596585"/>
                <a:ext cx="6351469" cy="1097280"/>
              </a:xfrm>
              <a:prstGeom prst="roundRect">
                <a:avLst>
                  <a:gd name="adj" fmla="val 26191"/>
                </a:avLst>
              </a:prstGeom>
              <a:solidFill>
                <a:srgbClr val="34515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0E85ED-9C7A-4242-B932-162E43EBA546}"/>
                  </a:ext>
                </a:extLst>
              </p:cNvPr>
              <p:cNvSpPr txBox="1"/>
              <p:nvPr/>
            </p:nvSpPr>
            <p:spPr>
              <a:xfrm>
                <a:off x="381658" y="4748193"/>
                <a:ext cx="6228149" cy="79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1C313A"/>
                  </a:buClr>
                  <a:buSzPts val="1200"/>
                </a:pPr>
                <a:r>
                  <a:rPr lang="ru-RU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target</a:t>
                </a:r>
                <a:r>
                  <a:rPr lang="ru-RU" sz="2400" dirty="0">
                    <a:solidFill>
                      <a:schemeClr val="bg1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 – </a:t>
                </a:r>
                <a:r>
                  <a:rPr lang="mk-MK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ризик да се развие болест</a:t>
                </a:r>
                <a:r>
                  <a:rPr lang="ru-RU" sz="2400" dirty="0">
                    <a:solidFill>
                      <a:schemeClr val="bg1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 или не</a:t>
                </a:r>
                <a:endParaRPr lang="ru-RU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>
                  <a:buClr>
                    <a:srgbClr val="1C313A"/>
                  </a:buClr>
                  <a:buSzPts val="1000"/>
                </a:pPr>
                <a:r>
                  <a:rPr lang="ru-RU" sz="2400" u="sng" dirty="0">
                    <a:solidFill>
                      <a:schemeClr val="bg1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 (0=да, 1=не) (= предвидениот атрибут)</a:t>
                </a:r>
                <a:endParaRPr lang="ru-RU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CAAFB46-2D58-A09E-A0FB-A2AB8A15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42086" y="5103968"/>
              <a:ext cx="1019052" cy="1019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2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F3F61-AE02-44AD-92DE-F77795A9A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48" y="4021669"/>
            <a:ext cx="11660459" cy="2170789"/>
          </a:xfrm>
        </p:spPr>
        <p:txBody>
          <a:bodyPr/>
          <a:lstStyle/>
          <a:p>
            <a:pPr marL="0" indent="0" algn="just">
              <a:buNone/>
            </a:pPr>
            <a:r>
              <a:rPr lang="mk-MK" dirty="0"/>
              <a:t>Со цел да се види точноста на податоците и влијателноста на карактеристиките врз резултатот се цртаат графикони да:</a:t>
            </a:r>
          </a:p>
          <a:p>
            <a:pPr algn="just"/>
            <a:r>
              <a:rPr lang="mk-MK" dirty="0"/>
              <a:t>визуелно се видат некои параметри на карактеристиките</a:t>
            </a:r>
          </a:p>
          <a:p>
            <a:pPr algn="just"/>
            <a:r>
              <a:rPr lang="mk-MK" dirty="0"/>
              <a:t>се прави споредба на две или неколку карактеристики</a:t>
            </a:r>
          </a:p>
          <a:p>
            <a:pPr marL="0" indent="0" algn="just">
              <a:buNone/>
            </a:pPr>
            <a:endParaRPr lang="mk-M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023922-D41D-46CF-B2A0-2A185BA6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Анализа и </a:t>
            </a:r>
            <a:r>
              <a:rPr lang="mk-MK" dirty="0" err="1"/>
              <a:t>претпроцесирање</a:t>
            </a:r>
            <a:r>
              <a:rPr lang="mk-MK" dirty="0"/>
              <a:t> на податоците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4AFA4-F183-43C2-BD7B-D4FF093E20BD}"/>
              </a:ext>
            </a:extLst>
          </p:cNvPr>
          <p:cNvSpPr txBox="1"/>
          <p:nvPr/>
        </p:nvSpPr>
        <p:spPr>
          <a:xfrm>
            <a:off x="271348" y="1765676"/>
            <a:ext cx="116604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mk-MK" sz="2800" dirty="0">
                <a:solidFill>
                  <a:srgbClr val="44596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Користеното податочно множество е издвоено од </a:t>
            </a:r>
            <a:r>
              <a:rPr lang="mk-MK" sz="2800" b="1" dirty="0">
                <a:solidFill>
                  <a:srgbClr val="44596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 бази на податоци</a:t>
            </a:r>
            <a:r>
              <a:rPr lang="mk-MK" sz="2800" dirty="0">
                <a:solidFill>
                  <a:srgbClr val="44596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од кои се зема да се користи базата на </a:t>
            </a:r>
            <a:r>
              <a:rPr lang="mk-MK" sz="2800" b="1" dirty="0">
                <a:solidFill>
                  <a:srgbClr val="44596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Кливленд</a:t>
            </a:r>
            <a:r>
              <a:rPr lang="mk-MK" sz="2800" dirty="0">
                <a:solidFill>
                  <a:srgbClr val="44596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800" dirty="0">
              <a:solidFill>
                <a:srgbClr val="44596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ru-RU" sz="2800" dirty="0">
                <a:solidFill>
                  <a:srgbClr val="44596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Оваа база на податоци вклучува </a:t>
            </a:r>
            <a:r>
              <a:rPr lang="ru-RU" sz="2800" b="1" dirty="0">
                <a:solidFill>
                  <a:srgbClr val="44596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76 атрибути</a:t>
            </a:r>
            <a:r>
              <a:rPr lang="ru-RU" sz="2800" dirty="0">
                <a:solidFill>
                  <a:srgbClr val="44596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но се употребува само </a:t>
            </a:r>
            <a:r>
              <a:rPr lang="ru-RU" sz="2800" b="1" dirty="0">
                <a:solidFill>
                  <a:srgbClr val="44596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подмножество од 14 од нив</a:t>
            </a:r>
            <a:r>
              <a:rPr lang="ru-RU" sz="2800" dirty="0">
                <a:solidFill>
                  <a:srgbClr val="44596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180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11AC905-890F-473C-A703-1C017ADBE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70" y="1458000"/>
            <a:ext cx="845581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837A2AEC-D478-40F1-BA49-4BF019F5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9" y="18259"/>
            <a:ext cx="10257263" cy="1307307"/>
          </a:xfrm>
        </p:spPr>
        <p:txBody>
          <a:bodyPr>
            <a:normAutofit/>
          </a:bodyPr>
          <a:lstStyle/>
          <a:p>
            <a:r>
              <a:rPr lang="mk-MK" dirty="0"/>
              <a:t>Анализа и </a:t>
            </a:r>
            <a:r>
              <a:rPr lang="mk-MK" dirty="0" err="1"/>
              <a:t>претпроцесирање</a:t>
            </a:r>
            <a:r>
              <a:rPr lang="mk-MK" dirty="0"/>
              <a:t> на податоците</a:t>
            </a:r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360379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16523</TotalTime>
  <Words>1011</Words>
  <Application>Microsoft Office PowerPoint</Application>
  <PresentationFormat>Widescreen</PresentationFormat>
  <Paragraphs>164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Предвидување ризик од кардиоваскуларни заболувања со помош на машинско учење</vt:lpstr>
      <vt:lpstr>Вовед</vt:lpstr>
      <vt:lpstr> Кардиоваскуларни заболувања</vt:lpstr>
      <vt:lpstr>Машинско учење во здравството</vt:lpstr>
      <vt:lpstr>Опис на карактеристиките</vt:lpstr>
      <vt:lpstr>Опис на карактеристиките</vt:lpstr>
      <vt:lpstr>Опис на карактеристиките</vt:lpstr>
      <vt:lpstr>Анализа и претпроцесирање на податоците</vt:lpstr>
      <vt:lpstr>Анализа и претпроцесирање на податоците</vt:lpstr>
      <vt:lpstr>Анализа и претпроцесирање на податоците</vt:lpstr>
      <vt:lpstr>Поставување и споредување на различни модели</vt:lpstr>
      <vt:lpstr>Нагодување на моделите</vt:lpstr>
      <vt:lpstr>Веб апликација користејќи ја библиотеката Streamlit</vt:lpstr>
      <vt:lpstr>Предвидување</vt:lpstr>
      <vt:lpstr>PowerPoint Presentation</vt:lpstr>
      <vt:lpstr>Заклучок</vt:lpstr>
      <vt:lpstr>ВИ БЛАГОДАРАМ НА ВНИМАНИЕТО  ПРАШАЊА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Предвидување на степенот на ризик од срцево заболување</dc:title>
  <dc:creator>Bojan Karkalasev</dc:creator>
  <cp:lastModifiedBy>Andrea</cp:lastModifiedBy>
  <cp:revision>75</cp:revision>
  <dcterms:created xsi:type="dcterms:W3CDTF">2022-02-09T20:50:34Z</dcterms:created>
  <dcterms:modified xsi:type="dcterms:W3CDTF">2022-10-14T11:33:54Z</dcterms:modified>
</cp:coreProperties>
</file>